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57" r:id="rId2"/>
    <p:sldId id="362" r:id="rId3"/>
    <p:sldId id="559" r:id="rId4"/>
    <p:sldId id="560" r:id="rId5"/>
    <p:sldId id="561" r:id="rId6"/>
    <p:sldId id="562" r:id="rId7"/>
    <p:sldId id="563" r:id="rId8"/>
    <p:sldId id="256" r:id="rId9"/>
    <p:sldId id="258" r:id="rId10"/>
    <p:sldId id="351" r:id="rId11"/>
    <p:sldId id="260" r:id="rId12"/>
    <p:sldId id="347" r:id="rId13"/>
    <p:sldId id="348" r:id="rId14"/>
    <p:sldId id="349" r:id="rId15"/>
    <p:sldId id="350" r:id="rId16"/>
    <p:sldId id="618" r:id="rId17"/>
    <p:sldId id="619" r:id="rId18"/>
    <p:sldId id="261" r:id="rId19"/>
    <p:sldId id="305" r:id="rId20"/>
    <p:sldId id="352" r:id="rId21"/>
    <p:sldId id="388" r:id="rId22"/>
    <p:sldId id="621" r:id="rId23"/>
    <p:sldId id="622" r:id="rId24"/>
    <p:sldId id="307" r:id="rId25"/>
    <p:sldId id="306" r:id="rId26"/>
    <p:sldId id="308" r:id="rId27"/>
    <p:sldId id="262" r:id="rId28"/>
    <p:sldId id="356" r:id="rId29"/>
    <p:sldId id="309" r:id="rId30"/>
    <p:sldId id="263" r:id="rId31"/>
    <p:sldId id="327" r:id="rId32"/>
    <p:sldId id="264" r:id="rId33"/>
    <p:sldId id="265" r:id="rId34"/>
    <p:sldId id="278" r:id="rId35"/>
    <p:sldId id="353" r:id="rId36"/>
    <p:sldId id="311" r:id="rId37"/>
    <p:sldId id="312" r:id="rId38"/>
    <p:sldId id="314" r:id="rId39"/>
    <p:sldId id="328" r:id="rId40"/>
    <p:sldId id="329" r:id="rId41"/>
    <p:sldId id="330" r:id="rId42"/>
    <p:sldId id="331" r:id="rId43"/>
    <p:sldId id="313" r:id="rId44"/>
    <p:sldId id="332" r:id="rId45"/>
    <p:sldId id="315" r:id="rId46"/>
    <p:sldId id="300" r:id="rId47"/>
    <p:sldId id="288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howGuides="1">
      <p:cViewPr varScale="1">
        <p:scale>
          <a:sx n="61" d="100"/>
          <a:sy n="61" d="100"/>
        </p:scale>
        <p:origin x="1431" y="33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D3334-7219-4DF2-ACB9-257CECE4BBDE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22696-1242-4EA0-94A2-F325D9EE0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4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22696-1242-4EA0-94A2-F325D9EE0CC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4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9302-2BFD-4CAC-A927-30E2F40E5F5B}" type="datetimeFigureOut">
              <a:rPr lang="zh-CN" altLang="en-US" smtClean="0"/>
              <a:pPr/>
              <a:t>2025/2/20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C8F8-3242-4FD3-9524-A69238FFCD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9.wmf"/><Relationship Id="rId7" Type="http://schemas.openxmlformats.org/officeDocument/2006/relationships/image" Target="../media/image3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3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470025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多智能体系统与强化学习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005064"/>
            <a:ext cx="9144000" cy="2852936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220000"/>
              </a:lnSpc>
            </a:pPr>
            <a:r>
              <a:rPr lang="zh-CN" altLang="en-US" sz="9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主讲人：高阳、杨林、杨天培</a:t>
            </a:r>
            <a:endParaRPr lang="en-US" altLang="zh-CN" sz="9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1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https://reinforcement-learning-2025.github.io/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88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大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起源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MDP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动态规划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100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4000" b="1" dirty="0">
              <a:latin typeface="华文宋体" pitchFamily="2" charset="-122"/>
              <a:ea typeface="华文宋体" pitchFamily="2" charset="-122"/>
            </a:endParaRPr>
          </a:p>
          <a:p>
            <a:pPr>
              <a:buNone/>
            </a:pPr>
            <a:endParaRPr lang="zh-CN" altLang="en-US" sz="4000" b="1" dirty="0">
              <a:latin typeface="华文宋体" pitchFamily="2" charset="-122"/>
              <a:ea typeface="华文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64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起 源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23528" y="1360338"/>
            <a:ext cx="8496944" cy="5165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什么是学习</a:t>
            </a:r>
            <a:endParaRPr kumimoji="0" lang="en-US" altLang="zh-CN" sz="28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获取新的知识、 行为和认知能力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将所获得的知识和技能嵌入到系统中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随系统自身的运行，导致系统性能的不断提升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不同于统计机器学习</a:t>
            </a:r>
            <a:r>
              <a:rPr lang="en-US" altLang="zh-CN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概念学习</a:t>
            </a:r>
            <a:r>
              <a:rPr lang="en-US" altLang="zh-CN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</p:txBody>
      </p:sp>
      <p:pic>
        <p:nvPicPr>
          <p:cNvPr id="6" name="Picture 7" descr="D:\Documents and Settings\Gao Yang\My Documents\My Pictures\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630633"/>
            <a:ext cx="2592288" cy="21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最早的“人机大战”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0" y="6409151"/>
            <a:ext cx="9144000" cy="46166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A. L. Samuel. Some studies in machine learning using the game of checkers. IBM Journal of R &amp; D, 3:221-229, 1959</a:t>
            </a:r>
            <a:endParaRPr lang="en-US" altLang="zh-CN" sz="2400" b="1" dirty="0">
              <a:latin typeface="华文宋体" pitchFamily="2" charset="-122"/>
              <a:ea typeface="华文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02105"/>
            <a:ext cx="5501640" cy="23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1" y="3722395"/>
            <a:ext cx="553593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569" y="3933056"/>
            <a:ext cx="1872208" cy="46166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评估函数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9552" y="5301208"/>
            <a:ext cx="2304256" cy="46166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Alpha-beta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剪枝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58" y="1780723"/>
            <a:ext cx="1571625" cy="156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8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31" y="1658355"/>
            <a:ext cx="4620537" cy="3207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824" cy="1143000"/>
          </a:xfrm>
        </p:spPr>
        <p:txBody>
          <a:bodyPr/>
          <a:lstStyle/>
          <a:p>
            <a:pPr algn="l"/>
            <a:r>
              <a:rPr lang="zh-CN" altLang="en-US" dirty="0">
                <a:latin typeface="黑体" pitchFamily="49" charset="-122"/>
                <a:ea typeface="黑体" pitchFamily="49" charset="-122"/>
              </a:rPr>
              <a:t>   启发式搜索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6672"/>
            <a:ext cx="1162050" cy="160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76672"/>
            <a:ext cx="1127912" cy="1566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-108520" y="4926951"/>
            <a:ext cx="3096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当存在相同启发</a:t>
            </a:r>
            <a:endParaRPr lang="en-US" altLang="zh-CN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式估值时如何选择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9912" y="5050063"/>
            <a:ext cx="3459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g(n)=f(n)+h(n)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3202093" y="4827774"/>
            <a:ext cx="504056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95536" y="6021288"/>
            <a:ext cx="8352928" cy="70405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P. E. Hart, N. J. Nilsson, and B. Raphael. A formal basis for the heuristic determination of minimum cost paths in graphs. IEEE Trans. Syst. Sci. and Cybernetics, SSC-4(2):100-107, 1968</a:t>
            </a:r>
            <a:endParaRPr lang="en-US" altLang="zh-CN" sz="2400" b="1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6DB6D5-0F8E-597B-41D3-7242600D2B93}"/>
              </a:ext>
            </a:extLst>
          </p:cNvPr>
          <p:cNvSpPr/>
          <p:nvPr/>
        </p:nvSpPr>
        <p:spPr>
          <a:xfrm>
            <a:off x="6588225" y="5129035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A*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算法的产生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9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504" y="517574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从认知的角度</a:t>
            </a:r>
          </a:p>
        </p:txBody>
      </p:sp>
      <p:pic>
        <p:nvPicPr>
          <p:cNvPr id="9" name="图片 8" descr="j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88640"/>
            <a:ext cx="1455936" cy="214750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矩形 9"/>
          <p:cNvSpPr/>
          <p:nvPr/>
        </p:nvSpPr>
        <p:spPr>
          <a:xfrm>
            <a:off x="165506" y="2348880"/>
            <a:ext cx="206659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+mn-ea"/>
              </a:rPr>
              <a:t>John R. </a:t>
            </a:r>
            <a:r>
              <a:rPr lang="en-US" altLang="zh-CN" sz="11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+mn-ea"/>
              </a:rPr>
              <a:t>Anderson@CMU</a:t>
            </a:r>
            <a:endParaRPr lang="zh-CN" altLang="en-US" sz="11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  <a:ea typeface="+mn-ea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1115616" y="1475630"/>
            <a:ext cx="6840538" cy="4746625"/>
            <a:chOff x="748" y="754"/>
            <a:chExt cx="4309" cy="2990"/>
          </a:xfrm>
        </p:grpSpPr>
        <p:sp>
          <p:nvSpPr>
            <p:cNvPr id="12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 rot="-1543677">
              <a:off x="4385" y="256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 rot="-1543677">
              <a:off x="3251" y="3249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gray">
            <a:xfrm>
              <a:off x="2880" y="2795"/>
              <a:ext cx="771" cy="739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gray">
            <a:xfrm>
              <a:off x="3969" y="2160"/>
              <a:ext cx="771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zh-CN" sz="18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white">
            <a:xfrm>
              <a:off x="1020" y="2251"/>
              <a:ext cx="70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zh-CN" altLang="en-US" sz="1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任务的</a:t>
              </a:r>
              <a:r>
                <a:rPr lang="zh-CN" altLang="en-US" sz="1800" b="1">
                  <a:solidFill>
                    <a:srgbClr val="EFE04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陈</a:t>
              </a:r>
              <a:endParaRPr lang="en-US" altLang="zh-CN" sz="1800" b="1">
                <a:solidFill>
                  <a:srgbClr val="EFE04B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800" b="1">
                  <a:solidFill>
                    <a:srgbClr val="EFE04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述性认知</a:t>
              </a:r>
              <a:endParaRPr lang="en-US" altLang="zh-CN" sz="1800" b="1">
                <a:solidFill>
                  <a:srgbClr val="EFE04B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white">
            <a:xfrm>
              <a:off x="2426" y="1434"/>
              <a:ext cx="70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zh-CN" altLang="en-US" sz="1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任务的</a:t>
              </a:r>
              <a:r>
                <a:rPr lang="zh-CN" altLang="en-US" sz="1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过</a:t>
              </a:r>
              <a:endParaRPr lang="en-US" altLang="zh-CN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程性认知</a:t>
              </a:r>
              <a:endParaRPr lang="en-US" altLang="zh-CN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white">
            <a:xfrm>
              <a:off x="3969" y="2341"/>
              <a:ext cx="7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zh-CN" altLang="en-US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其他任务的</a:t>
              </a:r>
              <a:endParaRPr lang="en-US" altLang="zh-CN" sz="1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陈述性认知</a:t>
              </a:r>
              <a:endParaRPr lang="en-US" altLang="zh-CN" sz="1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white">
            <a:xfrm>
              <a:off x="2880" y="2976"/>
              <a:ext cx="7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zh-CN" altLang="en-US" sz="1600" b="1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其他任务的</a:t>
              </a:r>
              <a:endParaRPr lang="en-US" altLang="zh-CN" sz="16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600" b="1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过程性认知</a:t>
              </a:r>
              <a:endParaRPr lang="en-US" altLang="zh-CN" sz="16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Text Box 19"/>
            <p:cNvSpPr txBox="1">
              <a:spLocks noChangeArrowheads="1"/>
            </p:cNvSpPr>
            <p:nvPr/>
          </p:nvSpPr>
          <p:spPr bwMode="white">
            <a:xfrm>
              <a:off x="1519" y="3203"/>
              <a:ext cx="70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zh-CN" altLang="en-US" sz="1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迁移到</a:t>
              </a:r>
              <a:endParaRPr lang="en-US" altLang="zh-CN" sz="1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其他任务</a:t>
              </a:r>
              <a:endParaRPr lang="en-US" altLang="zh-CN" sz="1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2154" y="2341"/>
              <a:ext cx="1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认知的循环过程</a:t>
              </a:r>
              <a:endParaRPr lang="en-US" altLang="zh-CN" sz="2000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black">
            <a:xfrm>
              <a:off x="1907" y="1003"/>
              <a:ext cx="515" cy="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0" name="AutoShape 22"/>
            <p:cNvCxnSpPr>
              <a:cxnSpLocks noChangeShapeType="1"/>
            </p:cNvCxnSpPr>
            <p:nvPr/>
          </p:nvCxnSpPr>
          <p:spPr bwMode="black">
            <a:xfrm flipH="1">
              <a:off x="827" y="1003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748" y="754"/>
              <a:ext cx="117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/>
              <a:r>
                <a:rPr lang="zh-CN" altLang="en-US" sz="2000" dirty="0">
                  <a:solidFill>
                    <a:schemeClr val="tx2"/>
                  </a:solidFill>
                  <a:latin typeface="黑体" pitchFamily="49" charset="-122"/>
                  <a:ea typeface="黑体" pitchFamily="49" charset="-122"/>
                </a:rPr>
                <a:t>认知的强化</a:t>
              </a:r>
              <a:endParaRPr lang="en-US" altLang="zh-CN" sz="20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2" name="Oval 7"/>
          <p:cNvSpPr>
            <a:spLocks noChangeArrowheads="1"/>
          </p:cNvSpPr>
          <p:nvPr/>
        </p:nvSpPr>
        <p:spPr bwMode="auto">
          <a:xfrm rot="20056323">
            <a:off x="6394054" y="2844055"/>
            <a:ext cx="1066800" cy="304800"/>
          </a:xfrm>
          <a:prstGeom prst="ellipse">
            <a:avLst/>
          </a:prstGeom>
          <a:gradFill rotWithShape="1">
            <a:gsLst>
              <a:gs pos="0">
                <a:srgbClr val="5F5F5F"/>
              </a:gs>
              <a:gs pos="100000">
                <a:srgbClr val="84A5C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gray">
          <a:xfrm>
            <a:off x="5868591" y="2123330"/>
            <a:ext cx="1141413" cy="11017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35686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white">
          <a:xfrm>
            <a:off x="5909866" y="2366218"/>
            <a:ext cx="1114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zh-CN" altLang="en-US" sz="1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迁移到</a:t>
            </a:r>
            <a:endParaRPr lang="en-US" altLang="zh-CN" sz="1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其他任务</a:t>
            </a:r>
            <a:endParaRPr lang="en-US" altLang="zh-CN" sz="1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black">
          <a:xfrm flipH="1" flipV="1">
            <a:off x="3347641" y="6228605"/>
            <a:ext cx="6477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AutoShape 22"/>
          <p:cNvCxnSpPr>
            <a:cxnSpLocks noChangeShapeType="1"/>
          </p:cNvCxnSpPr>
          <p:nvPr/>
        </p:nvCxnSpPr>
        <p:spPr bwMode="black">
          <a:xfrm flipH="1">
            <a:off x="3995341" y="6731843"/>
            <a:ext cx="17256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23"/>
          <p:cNvSpPr txBox="1">
            <a:spLocks noChangeArrowheads="1"/>
          </p:cNvSpPr>
          <p:nvPr/>
        </p:nvSpPr>
        <p:spPr bwMode="auto">
          <a:xfrm>
            <a:off x="3923904" y="637148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zh-CN" altLang="en-US" sz="20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认知的迁移</a:t>
            </a:r>
            <a:endParaRPr lang="en-US" altLang="zh-CN" sz="20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0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强化学习问题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2959770" y="1628800"/>
            <a:ext cx="2876326" cy="4108450"/>
            <a:chOff x="1857" y="980"/>
            <a:chExt cx="1961" cy="2724"/>
          </a:xfrm>
        </p:grpSpPr>
        <p:sp>
          <p:nvSpPr>
            <p:cNvPr id="8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gray">
            <a:xfrm>
              <a:off x="2541" y="1969"/>
              <a:ext cx="60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18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奖  赏</a:t>
              </a:r>
              <a:endParaRPr lang="en-US" altLang="zh-CN" sz="18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gray">
            <a:xfrm>
              <a:off x="2541" y="2305"/>
              <a:ext cx="60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18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动  作</a:t>
              </a:r>
              <a:endParaRPr lang="en-US" altLang="zh-CN" sz="18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gray">
            <a:xfrm>
              <a:off x="2541" y="2641"/>
              <a:ext cx="60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18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状  态</a:t>
              </a:r>
              <a:endParaRPr lang="en-US" altLang="zh-CN" sz="18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5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6" name="AutoShape 16"/>
            <p:cNvSpPr>
              <a:spLocks noChangeArrowheads="1"/>
            </p:cNvSpPr>
            <p:nvPr/>
          </p:nvSpPr>
          <p:spPr bwMode="gray">
            <a:xfrm>
              <a:off x="1898" y="980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7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gray">
            <a:xfrm>
              <a:off x="2061" y="1124"/>
              <a:ext cx="159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认</a:t>
              </a:r>
              <a:r>
                <a:rPr lang="en-US" altLang="zh-CN" sz="14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14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知（过程性、陈述性）</a:t>
              </a:r>
              <a:endParaRPr lang="en-US" altLang="zh-CN" sz="14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1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2526" y="3459"/>
              <a:ext cx="60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zh-CN" altLang="en-US" sz="1800" b="1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经  验</a:t>
              </a:r>
              <a:endParaRPr lang="en-US" altLang="zh-CN" sz="1800" b="1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1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gray">
            <a:xfrm>
              <a:off x="1857" y="1687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2268" y="1447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gray">
            <a:xfrm>
              <a:off x="2254" y="2935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CN" altLang="en-US" sz="1800">
                <a:ea typeface="宋体" pitchFamily="2" charset="-122"/>
              </a:endParaRPr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5651500" y="2854350"/>
            <a:ext cx="3321050" cy="1655763"/>
            <a:chOff x="884" y="2160"/>
            <a:chExt cx="4101" cy="2203"/>
          </a:xfrm>
        </p:grpSpPr>
        <p:pic>
          <p:nvPicPr>
            <p:cNvPr id="23" name="Picture 9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2160"/>
              <a:ext cx="3500" cy="2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mpd="tri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981" y="2447"/>
              <a:ext cx="1740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Helvetica" pitchFamily="34" charset="0"/>
                </a:rPr>
                <a:t>Environment</a:t>
              </a:r>
              <a:endParaRPr lang="en-US" altLang="zh-CN" sz="2000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084" y="3081"/>
              <a:ext cx="901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action</a:t>
              </a: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484" y="3157"/>
              <a:ext cx="75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state</a:t>
              </a: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1329" y="3789"/>
              <a:ext cx="101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8096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8096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reward</a:t>
              </a:r>
              <a:endParaRPr lang="en-US" altLang="zh-CN" sz="2000">
                <a:latin typeface="Helvetica" pitchFamily="34" charset="0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3019" y="4076"/>
              <a:ext cx="1157" cy="268"/>
            </a:xfrm>
            <a:prstGeom prst="rect">
              <a:avLst/>
            </a:prstGeom>
            <a:noFill/>
            <a:ln w="25400" cmpd="tri">
              <a:noFill/>
              <a:miter lim="800000"/>
              <a:headEnd/>
              <a:tailEnd/>
            </a:ln>
          </p:spPr>
          <p:txBody>
            <a:bodyPr lIns="56219" tIns="22488" rIns="56219" bIns="22488">
              <a:spAutoFit/>
            </a:bodyPr>
            <a:lstStyle/>
            <a:p>
              <a:pPr algn="ctr" defTabSz="809625" eaLnBrk="0" hangingPunct="0">
                <a:lnSpc>
                  <a:spcPct val="85000"/>
                </a:lnSpc>
                <a:defRPr/>
              </a:pPr>
              <a:r>
                <a:rPr lang="en-US" altLang="zh-CN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elvetica" pitchFamily="34" charset="0"/>
                  <a:ea typeface="+mn-ea"/>
                </a:rPr>
                <a:t>RL </a:t>
              </a:r>
              <a:r>
                <a:rPr lang="en-US" alt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elvetica" pitchFamily="34" charset="0"/>
                  <a:ea typeface="+mn-ea"/>
                </a:rPr>
                <a:t>Agent</a:t>
              </a:r>
            </a:p>
          </p:txBody>
        </p:sp>
      </p:grpSp>
      <p:pic>
        <p:nvPicPr>
          <p:cNvPr id="29" name="图片 28" descr="learn to bik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422054"/>
            <a:ext cx="1580381" cy="240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0" name="矩形 29"/>
          <p:cNvSpPr/>
          <p:nvPr/>
        </p:nvSpPr>
        <p:spPr>
          <a:xfrm>
            <a:off x="1196950" y="4942334"/>
            <a:ext cx="101181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+mn-ea"/>
              </a:rPr>
              <a:t>具体事例</a:t>
            </a:r>
          </a:p>
        </p:txBody>
      </p:sp>
      <p:sp>
        <p:nvSpPr>
          <p:cNvPr id="31" name="矩形 30"/>
          <p:cNvSpPr/>
          <p:nvPr/>
        </p:nvSpPr>
        <p:spPr>
          <a:xfrm>
            <a:off x="6744811" y="4942334"/>
            <a:ext cx="101181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+mn-ea"/>
              </a:rPr>
              <a:t>抽象模型</a:t>
            </a:r>
          </a:p>
        </p:txBody>
      </p:sp>
      <p:sp>
        <p:nvSpPr>
          <p:cNvPr id="35" name="矩形 34"/>
          <p:cNvSpPr/>
          <p:nvPr/>
        </p:nvSpPr>
        <p:spPr>
          <a:xfrm>
            <a:off x="899592" y="616530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强化学习的本质：奖惩和试错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(T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rial and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rror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26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三类机器学习的方法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What Is Reinforcement Learning? - MATLAB &amp; Simuli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9" y="1715761"/>
            <a:ext cx="7393781" cy="37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三类机器学习的方法</a:t>
            </a: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682284"/>
              </p:ext>
            </p:extLst>
          </p:nvPr>
        </p:nvGraphicFramePr>
        <p:xfrm>
          <a:off x="1524000" y="1916344"/>
          <a:ext cx="6096000" cy="218249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监督学习（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supervised learning</a:t>
                      </a:r>
                      <a:r>
                        <a:rPr lang="zh-CN" altLang="en-US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无监督学习（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unsupervised learning</a:t>
                      </a:r>
                      <a:r>
                        <a:rPr lang="zh-CN" altLang="en-US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输入数据为带标签数据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输入数据为不带标签数据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需要训练数据集进行模型训练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只需要输入数据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通常用作预测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通常用于分析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分类和回归等任务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聚类等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71601" y="4581128"/>
            <a:ext cx="7200800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强化学习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不依赖于静态数据集，而是在动态环境中运行，并从收集的经验中学习。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数据点或经验是在训练过程中通过环境与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智能体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之间的试错交互收集的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概念学习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VS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交互学习 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3528" y="1360338"/>
            <a:ext cx="8496944" cy="5165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概念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学习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给定正例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反例，学习目标概念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交互学习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通过交互的方式学习一个任务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系统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或外部环境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存在若干个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状态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”</a:t>
            </a: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学习算法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动作会影响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状态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的分布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潜在的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xploration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xploitation</a:t>
            </a:r>
            <a:r>
              <a:rPr lang="zh-CN" altLang="en-US" sz="2000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折衷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</p:txBody>
      </p:sp>
      <p:pic>
        <p:nvPicPr>
          <p:cNvPr id="8" name="Picture 4" descr="D:\Documents and Settings\Gao Yang\My Documents\My Pictures\boy-on-bi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48" y="4581128"/>
            <a:ext cx="2633637" cy="1656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挑 战</a:t>
            </a: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23528" y="1360338"/>
            <a:ext cx="8496944" cy="5165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不确定性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环境、动作、反馈、模型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学习的目标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概念         决策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最大化长期奖赏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arkov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ecision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rocess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宋体" pitchFamily="2" charset="-122"/>
              <a:ea typeface="华文宋体" pitchFamily="2" charset="-122"/>
              <a:cs typeface="+mn-cs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1881328" y="3666205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4932040" y="2804243"/>
            <a:ext cx="3479767" cy="1488853"/>
            <a:chOff x="884" y="2160"/>
            <a:chExt cx="3500" cy="1981"/>
          </a:xfrm>
        </p:grpSpPr>
        <p:pic>
          <p:nvPicPr>
            <p:cNvPr id="19" name="Picture 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2160"/>
              <a:ext cx="3500" cy="1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2405" y="2399"/>
              <a:ext cx="659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404813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809625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214438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619250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764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336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908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480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zh-CN" altLang="en-US" sz="2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环境</a:t>
              </a:r>
              <a:endParaRPr lang="en-US" altLang="en-US" sz="2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3725" y="3381"/>
              <a:ext cx="659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404813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809625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214438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619250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764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336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908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480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zh-CN" altLang="en-US" sz="2100" dirty="0">
                  <a:latin typeface="黑体" panose="02010609060101010101" pitchFamily="49" charset="-122"/>
                  <a:ea typeface="黑体" panose="02010609060101010101" pitchFamily="49" charset="-122"/>
                </a:rPr>
                <a:t>动作</a:t>
              </a:r>
              <a:endParaRPr lang="en-US" altLang="en-US" sz="2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1543" y="2881"/>
              <a:ext cx="659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404813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809625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214438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619250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764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336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908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480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zh-CN" altLang="en-US" sz="2100" dirty="0">
                  <a:latin typeface="黑体" panose="02010609060101010101" pitchFamily="49" charset="-122"/>
                  <a:ea typeface="黑体" panose="02010609060101010101" pitchFamily="49" charset="-122"/>
                </a:rPr>
                <a:t>状态</a:t>
              </a:r>
              <a:endParaRPr lang="en-US" altLang="en-US" sz="2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884" y="3537"/>
              <a:ext cx="659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6219" tIns="22488" rIns="56219" bIns="22488">
              <a:spAutoFit/>
            </a:bodyPr>
            <a:lstStyle>
              <a:lvl1pPr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404813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809625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214438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619250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764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336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908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480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zh-CN" altLang="en-US" sz="2100" dirty="0">
                  <a:latin typeface="黑体" panose="02010609060101010101" pitchFamily="49" charset="-122"/>
                  <a:ea typeface="黑体" panose="02010609060101010101" pitchFamily="49" charset="-122"/>
                </a:rPr>
                <a:t>奖赏</a:t>
              </a:r>
              <a:endParaRPr lang="en-US" altLang="en-US" sz="2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2396" y="3476"/>
              <a:ext cx="546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mpd="tri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6219" tIns="22488" rIns="56219" bIns="22488">
              <a:spAutoFit/>
            </a:bodyPr>
            <a:lstStyle>
              <a:lvl1pPr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404813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809625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214438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619250" defTabSz="809625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764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336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908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48050" defTabSz="809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0" hangingPunct="0">
                <a:lnSpc>
                  <a:spcPct val="8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学习系统</a:t>
              </a:r>
              <a:endParaRPr lang="en-US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5" name="右箭头 24"/>
          <p:cNvSpPr/>
          <p:nvPr/>
        </p:nvSpPr>
        <p:spPr>
          <a:xfrm rot="5400000">
            <a:off x="2000876" y="5112400"/>
            <a:ext cx="738728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48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470025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课程信息</a:t>
            </a:r>
          </a:p>
        </p:txBody>
      </p:sp>
    </p:spTree>
    <p:extLst>
      <p:ext uri="{BB962C8B-B14F-4D97-AF65-F5344CB8AC3E}">
        <p14:creationId xmlns:p14="http://schemas.microsoft.com/office/powerpoint/2010/main" val="11276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大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起源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MDP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动态规划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100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4000" b="1" dirty="0">
              <a:latin typeface="华文宋体" pitchFamily="2" charset="-122"/>
              <a:ea typeface="华文宋体" pitchFamily="2" charset="-122"/>
            </a:endParaRPr>
          </a:p>
          <a:p>
            <a:pPr>
              <a:buNone/>
            </a:pPr>
            <a:endParaRPr lang="zh-CN" altLang="en-US" sz="4000" b="1" dirty="0">
              <a:latin typeface="华文宋体" pitchFamily="2" charset="-122"/>
              <a:ea typeface="华文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641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E4F06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00" y="1556792"/>
            <a:ext cx="5969000" cy="44831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10C639B-43B3-8087-018B-C304023B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一个例子</a:t>
            </a:r>
          </a:p>
        </p:txBody>
      </p:sp>
    </p:spTree>
    <p:extLst>
      <p:ext uri="{BB962C8B-B14F-4D97-AF65-F5344CB8AC3E}">
        <p14:creationId xmlns:p14="http://schemas.microsoft.com/office/powerpoint/2010/main" val="9460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强化学习要素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41435"/>
            <a:ext cx="5950906" cy="2469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78" y="5019521"/>
            <a:ext cx="1197841" cy="1092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61" y="1960680"/>
            <a:ext cx="1442933" cy="897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5041" y="3590826"/>
            <a:ext cx="569158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奖励</a:t>
            </a:r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1631033" y="3321946"/>
            <a:ext cx="569158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状态</a:t>
            </a:r>
            <a:endParaRPr lang="zh-CN" altLang="en-US" sz="1350" dirty="0"/>
          </a:p>
        </p:txBody>
      </p:sp>
      <p:sp>
        <p:nvSpPr>
          <p:cNvPr id="15" name="文本框 14"/>
          <p:cNvSpPr txBox="1"/>
          <p:nvPr/>
        </p:nvSpPr>
        <p:spPr>
          <a:xfrm>
            <a:off x="6745643" y="3258875"/>
            <a:ext cx="185880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根据策略给出行动</a:t>
            </a:r>
            <a:endParaRPr lang="zh-CN" altLang="en-US" sz="1350" dirty="0"/>
          </a:p>
        </p:txBody>
      </p:sp>
      <p:sp>
        <p:nvSpPr>
          <p:cNvPr id="16" name="文本框 15"/>
          <p:cNvSpPr txBox="1"/>
          <p:nvPr/>
        </p:nvSpPr>
        <p:spPr>
          <a:xfrm>
            <a:off x="341422" y="1555773"/>
            <a:ext cx="2773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charset="-122"/>
              </a:rPr>
              <a:t>强化学习过程抽象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强化学习要素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Model Based Reinforcement Learni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4745236" cy="358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79512" y="4077072"/>
            <a:ext cx="4103616" cy="195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基于模型的智能体决策方法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通过模型对未来的状态和收益进行预测和规划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数学模型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 MDP</a:t>
            </a:r>
            <a:endParaRPr lang="zh-CN" altLang="en-US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70592" y="1772816"/>
            <a:ext cx="7391400" cy="3944938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cs typeface="Times New Roman (Hebrew)" pitchFamily="26" charset="-79"/>
              </a:rPr>
              <a:t>M</a:t>
            </a:r>
            <a:r>
              <a:rPr kumimoji="0" lang="en-US" altLang="zh-CN" sz="2800" dirty="0">
                <a:solidFill>
                  <a:srgbClr val="000000"/>
                </a:solidFill>
                <a:cs typeface="Times New Roman (Hebrew)" pitchFamily="26" charset="-79"/>
              </a:rPr>
              <a:t>arkov </a:t>
            </a:r>
            <a:r>
              <a:rPr kumimoji="0" lang="en-US" altLang="zh-CN" sz="2800" b="1" dirty="0">
                <a:solidFill>
                  <a:srgbClr val="FF0000"/>
                </a:solidFill>
                <a:cs typeface="Times New Roman (Hebrew)" pitchFamily="26" charset="-79"/>
              </a:rPr>
              <a:t>D</a:t>
            </a:r>
            <a:r>
              <a:rPr kumimoji="0" lang="en-US" altLang="zh-CN" sz="2800" dirty="0">
                <a:solidFill>
                  <a:srgbClr val="000000"/>
                </a:solidFill>
                <a:cs typeface="Times New Roman (Hebrew)" pitchFamily="26" charset="-79"/>
              </a:rPr>
              <a:t>ecision </a:t>
            </a:r>
            <a:r>
              <a:rPr kumimoji="0" lang="en-US" altLang="zh-CN" sz="2800" b="1" dirty="0">
                <a:solidFill>
                  <a:srgbClr val="FF0000"/>
                </a:solidFill>
                <a:cs typeface="Times New Roman (Hebrew)" pitchFamily="26" charset="-79"/>
              </a:rPr>
              <a:t>P</a:t>
            </a:r>
            <a:r>
              <a:rPr kumimoji="0" lang="en-US" altLang="zh-CN" sz="2800" dirty="0">
                <a:solidFill>
                  <a:srgbClr val="000000"/>
                </a:solidFill>
                <a:cs typeface="Times New Roman (Hebrew)" pitchFamily="26" charset="-79"/>
              </a:rPr>
              <a:t>rocess </a:t>
            </a:r>
          </a:p>
          <a:p>
            <a:pPr eaLnBrk="0" hangingPunct="0">
              <a:buClrTx/>
              <a:buSz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S- set of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 (Hebrew)" pitchFamily="26" charset="-79"/>
              </a:rPr>
              <a:t>s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tates</a:t>
            </a:r>
            <a:r>
              <a:rPr kumimoji="0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, </a:t>
            </a:r>
            <a:r>
              <a:rPr kumimoji="0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状态集合</a:t>
            </a:r>
            <a:endParaRPr kumimoji="0" lang="en-US" altLang="zh-CN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endParaRPr kumimoji="0" lang="en-US" altLang="zh-CN" sz="2800" dirty="0">
              <a:solidFill>
                <a:srgbClr val="0070C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A- set of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 (Hebrew)" pitchFamily="26" charset="-79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ctions</a:t>
            </a:r>
            <a:r>
              <a:rPr kumimoji="0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, </a:t>
            </a:r>
            <a:r>
              <a:rPr kumimoji="0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动作集合</a:t>
            </a:r>
            <a:endParaRPr kumimoji="0" lang="en-US" altLang="zh-CN" sz="2800" dirty="0">
              <a:solidFill>
                <a:srgbClr val="0070C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endParaRPr kumimoji="0" lang="en-US" altLang="zh-CN" sz="2800" dirty="0">
              <a:solidFill>
                <a:srgbClr val="0070C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d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 - transition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 (Hebrew)" pitchFamily="26" charset="-79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robability</a:t>
            </a:r>
            <a:r>
              <a:rPr kumimoji="0" lang="zh-CN" altLang="en-US" sz="2800" dirty="0">
                <a:solidFill>
                  <a:srgbClr val="0070C0"/>
                </a:solidFill>
                <a:cs typeface="Times New Roman (Hebrew)" pitchFamily="26" charset="-79"/>
              </a:rPr>
              <a:t>，</a:t>
            </a:r>
            <a:r>
              <a:rPr kumimoji="0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状态转移概率</a:t>
            </a:r>
            <a:endParaRPr kumimoji="0" lang="en-US" altLang="zh-CN" sz="2800" dirty="0">
              <a:solidFill>
                <a:srgbClr val="0070C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endParaRPr kumimoji="0" lang="en-US" altLang="zh-CN" sz="2800" dirty="0">
              <a:solidFill>
                <a:srgbClr val="0070C0"/>
              </a:solidFill>
              <a:cs typeface="Times New Roman (Hebrew)" pitchFamily="26" charset="-79"/>
            </a:endParaRP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R – immediate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 (Hebrew)" pitchFamily="26" charset="-79"/>
              </a:rPr>
              <a:t>r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 (Hebrew)" pitchFamily="26" charset="-79"/>
              </a:rPr>
              <a:t>eward function</a:t>
            </a:r>
            <a:r>
              <a:rPr kumimoji="0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, </a:t>
            </a:r>
            <a:r>
              <a:rPr kumimoji="0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即时奖赏函数</a:t>
            </a:r>
            <a:endParaRPr kumimoji="0" lang="en-US" altLang="he-IL" sz="2800" dirty="0">
              <a:solidFill>
                <a:srgbClr val="0070C0"/>
              </a:solidFill>
              <a:cs typeface="Times New Roman (Hebrew)" pitchFamily="26" charset="-79"/>
            </a:endParaRP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276030" y="1883446"/>
            <a:ext cx="1985962" cy="1633538"/>
            <a:chOff x="3696" y="255"/>
            <a:chExt cx="1251" cy="1029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96" y="572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0</a:t>
              </a:r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4433" y="300"/>
              <a:ext cx="276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4649" y="663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4332" y="981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3</a:t>
              </a:r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3969" y="316"/>
              <a:ext cx="453" cy="256"/>
            </a:xfrm>
            <a:custGeom>
              <a:avLst/>
              <a:gdLst>
                <a:gd name="T0" fmla="*/ 0 w 453"/>
                <a:gd name="T1" fmla="*/ 256 h 256"/>
                <a:gd name="T2" fmla="*/ 181 w 453"/>
                <a:gd name="T3" fmla="*/ 30 h 256"/>
                <a:gd name="T4" fmla="*/ 453 w 453"/>
                <a:gd name="T5" fmla="*/ 75 h 256"/>
                <a:gd name="T6" fmla="*/ 0 60000 65536"/>
                <a:gd name="T7" fmla="*/ 0 60000 65536"/>
                <a:gd name="T8" fmla="*/ 0 60000 65536"/>
                <a:gd name="T9" fmla="*/ 0 w 453"/>
                <a:gd name="T10" fmla="*/ 0 h 256"/>
                <a:gd name="T11" fmla="*/ 453 w 453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256">
                  <a:moveTo>
                    <a:pt x="0" y="256"/>
                  </a:moveTo>
                  <a:cubicBezTo>
                    <a:pt x="53" y="158"/>
                    <a:pt x="106" y="60"/>
                    <a:pt x="181" y="30"/>
                  </a:cubicBezTo>
                  <a:cubicBezTo>
                    <a:pt x="256" y="0"/>
                    <a:pt x="408" y="68"/>
                    <a:pt x="453" y="75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3923" y="845"/>
              <a:ext cx="409" cy="362"/>
            </a:xfrm>
            <a:custGeom>
              <a:avLst/>
              <a:gdLst>
                <a:gd name="T0" fmla="*/ 0 w 409"/>
                <a:gd name="T1" fmla="*/ 0 h 362"/>
                <a:gd name="T2" fmla="*/ 91 w 409"/>
                <a:gd name="T3" fmla="*/ 317 h 362"/>
                <a:gd name="T4" fmla="*/ 409 w 409"/>
                <a:gd name="T5" fmla="*/ 272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3969" y="754"/>
              <a:ext cx="681" cy="91"/>
            </a:xfrm>
            <a:custGeom>
              <a:avLst/>
              <a:gdLst>
                <a:gd name="T0" fmla="*/ 0 w 409"/>
                <a:gd name="T1" fmla="*/ 0 h 362"/>
                <a:gd name="T2" fmla="*/ 3235 w 409"/>
                <a:gd name="T3" fmla="*/ 0 h 362"/>
                <a:gd name="T4" fmla="*/ 14512 w 409"/>
                <a:gd name="T5" fmla="*/ 0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 flipV="1">
              <a:off x="3878" y="300"/>
              <a:ext cx="591" cy="272"/>
            </a:xfrm>
            <a:custGeom>
              <a:avLst/>
              <a:gdLst>
                <a:gd name="T0" fmla="*/ 0 w 409"/>
                <a:gd name="T1" fmla="*/ 0 h 362"/>
                <a:gd name="T2" fmla="*/ 1188 w 409"/>
                <a:gd name="T3" fmla="*/ 43 h 362"/>
                <a:gd name="T4" fmla="*/ 5378 w 409"/>
                <a:gd name="T5" fmla="*/ 37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4014" y="255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4195" y="618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3969" y="981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58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状态和动作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138709" y="1793875"/>
            <a:ext cx="4881563" cy="3873500"/>
            <a:chOff x="432" y="1344"/>
            <a:chExt cx="3075" cy="2440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537" y="1825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009" y="1873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681" y="2449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961" y="2545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2497" y="1873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2065" y="2977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432" y="3532"/>
              <a:ext cx="24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 (Hebrew)" pitchFamily="26" charset="-79"/>
                </a:rPr>
                <a:t>状态之间的转移</a:t>
              </a:r>
              <a:endParaRPr kumimoji="0" lang="en-US" altLang="he-IL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 flipV="1">
              <a:off x="1878" y="2646"/>
              <a:ext cx="233" cy="8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2208" y="2070"/>
              <a:ext cx="329" cy="66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448" y="2688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0000FF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rPr>
                <a:t>action a</a:t>
              </a:r>
              <a:endParaRPr kumimoji="0" lang="en-US" altLang="he-IL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endParaRPr>
            </a:p>
          </p:txBody>
        </p:sp>
        <p:graphicFrame>
          <p:nvGraphicFramePr>
            <p:cNvPr id="18" name="Objec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1175905"/>
                </p:ext>
              </p:extLst>
            </p:nvPr>
          </p:nvGraphicFramePr>
          <p:xfrm>
            <a:off x="1737" y="3588"/>
            <a:ext cx="5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88840" imgH="304560" progId="Equation.3">
                    <p:embed/>
                  </p:oleObj>
                </mc:Choice>
                <mc:Fallback>
                  <p:oleObj name="公式" r:id="rId2" imgW="888840" imgH="3045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7" y="3588"/>
                          <a:ext cx="5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83" y="1344"/>
              <a:ext cx="30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 (Hebrew)" pitchFamily="26" charset="-79"/>
                </a:rPr>
                <a:t>环境</a:t>
              </a:r>
              <a:r>
                <a:rPr kumimoji="0" lang="en-US" altLang="zh-CN" sz="20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 (Hebrew)" pitchFamily="26" charset="-79"/>
                </a:rPr>
                <a:t> = </a:t>
              </a:r>
              <a:r>
                <a:rPr lang="zh-CN" altLang="en-US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 (Hebrew)" pitchFamily="26" charset="-79"/>
                </a:rPr>
                <a:t>状态集合</a:t>
              </a:r>
              <a:endParaRPr kumimoji="0" lang="en-US" altLang="he-IL" sz="2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80" y="2784"/>
              <a:ext cx="3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0">
                  <a:solidFill>
                    <a:srgbClr val="0000FF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rPr>
                <a:t>0.3</a:t>
              </a:r>
              <a:endParaRPr kumimoji="0" lang="en-US" altLang="en-US" sz="16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2400" y="2496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0">
                  <a:solidFill>
                    <a:srgbClr val="0000FF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rPr>
                <a:t>0.7</a:t>
              </a:r>
              <a:endParaRPr kumimoji="0" lang="en-US" altLang="en-US" sz="16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endParaRPr>
            </a:p>
          </p:txBody>
        </p:sp>
        <p:sp>
          <p:nvSpPr>
            <p:cNvPr id="22" name="AutoShape 17"/>
            <p:cNvSpPr>
              <a:spLocks noChangeArrowheads="1"/>
            </p:cNvSpPr>
            <p:nvPr/>
          </p:nvSpPr>
          <p:spPr bwMode="auto">
            <a:xfrm>
              <a:off x="2064" y="2736"/>
              <a:ext cx="192" cy="192"/>
            </a:xfrm>
            <a:prstGeom prst="upArrow">
              <a:avLst>
                <a:gd name="adj1" fmla="val 50000"/>
                <a:gd name="adj2" fmla="val 2498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04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奖赏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2362200" y="22860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524000" y="23622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2590800" y="32766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447800" y="34290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3886200" y="23622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3200400" y="4114800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 flipV="1">
            <a:off x="2903538" y="3589338"/>
            <a:ext cx="360362" cy="5127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3436938" y="2674938"/>
            <a:ext cx="512762" cy="14271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427984" y="1577472"/>
            <a:ext cx="468052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s,a</a:t>
            </a:r>
            <a:r>
              <a:rPr kumimoji="0"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kumimoji="0" lang="zh-CN" altLang="en-US" sz="2000" b="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在状态</a:t>
            </a:r>
            <a:r>
              <a:rPr kumimoji="0"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，采用</a:t>
            </a:r>
            <a:r>
              <a:rPr kumimoji="0"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动作获得的奖赏</a:t>
            </a:r>
            <a:endParaRPr kumimoji="0" lang="en-US" altLang="he-IL" sz="2000" b="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1836738" y="2446338"/>
            <a:ext cx="512762" cy="555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1619250" y="2686050"/>
            <a:ext cx="55563" cy="741363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1760538" y="3436938"/>
            <a:ext cx="817562" cy="1317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2686050" y="2436813"/>
            <a:ext cx="1198563" cy="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2914650" y="2609850"/>
            <a:ext cx="969963" cy="741363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2598738" y="2598738"/>
            <a:ext cx="131762" cy="6651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88615" y="4439245"/>
            <a:ext cx="5822032" cy="2308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b="0" dirty="0">
                <a:ea typeface="黑体" panose="02010609060101010101" pitchFamily="49" charset="-122"/>
                <a:cs typeface="Times New Roman" panose="02020603050405020304" pitchFamily="18" charset="0"/>
              </a:rPr>
              <a:t>举例</a:t>
            </a:r>
            <a:r>
              <a:rPr kumimoji="0" lang="en-US" altLang="zh-CN" b="0" dirty="0"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ea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en-US" altLang="zh-CN" b="0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dirty="0" err="1">
                <a:ea typeface="黑体" panose="02010609060101010101" pitchFamily="49" charset="-122"/>
                <a:cs typeface="Times New Roman" panose="02020603050405020304" pitchFamily="18" charset="0"/>
              </a:rPr>
              <a:t>s,a</a:t>
            </a:r>
            <a:r>
              <a:rPr kumimoji="0" lang="en-US" altLang="zh-CN" b="0" dirty="0">
                <a:ea typeface="黑体" panose="02010609060101010101" pitchFamily="49" charset="-122"/>
                <a:cs typeface="Times New Roman" panose="02020603050405020304" pitchFamily="18" charset="0"/>
              </a:rPr>
              <a:t>) =    -1 with probability 0.5</a:t>
            </a:r>
          </a:p>
          <a:p>
            <a:pPr ea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en-US" altLang="zh-CN" b="0" dirty="0">
                <a:ea typeface="黑体" panose="02010609060101010101" pitchFamily="49" charset="-122"/>
                <a:cs typeface="Times New Roman" panose="02020603050405020304" pitchFamily="18" charset="0"/>
              </a:rPr>
              <a:t>              +10 with probability 0.35</a:t>
            </a:r>
          </a:p>
          <a:p>
            <a:pPr ea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en-US" altLang="zh-CN" b="0" dirty="0">
                <a:ea typeface="黑体" panose="02010609060101010101" pitchFamily="49" charset="-122"/>
                <a:cs typeface="Times New Roman" panose="02020603050405020304" pitchFamily="18" charset="0"/>
              </a:rPr>
              <a:t>              +20 with probability 0.15</a:t>
            </a:r>
            <a:endParaRPr kumimoji="0" lang="en-US" altLang="he-IL" b="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5643411" y="4653136"/>
            <a:ext cx="1985962" cy="1633538"/>
            <a:chOff x="3696" y="255"/>
            <a:chExt cx="1251" cy="1029"/>
          </a:xfrm>
        </p:grpSpPr>
        <p:sp>
          <p:nvSpPr>
            <p:cNvPr id="24" name="Oval 10"/>
            <p:cNvSpPr>
              <a:spLocks noChangeArrowheads="1"/>
            </p:cNvSpPr>
            <p:nvPr/>
          </p:nvSpPr>
          <p:spPr bwMode="auto">
            <a:xfrm>
              <a:off x="3696" y="572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0</a:t>
              </a:r>
            </a:p>
          </p:txBody>
        </p:sp>
        <p:sp>
          <p:nvSpPr>
            <p:cNvPr id="25" name="Oval 11"/>
            <p:cNvSpPr>
              <a:spLocks noChangeArrowheads="1"/>
            </p:cNvSpPr>
            <p:nvPr/>
          </p:nvSpPr>
          <p:spPr bwMode="auto">
            <a:xfrm>
              <a:off x="4433" y="300"/>
              <a:ext cx="276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26" name="Oval 12"/>
            <p:cNvSpPr>
              <a:spLocks noChangeArrowheads="1"/>
            </p:cNvSpPr>
            <p:nvPr/>
          </p:nvSpPr>
          <p:spPr bwMode="auto">
            <a:xfrm>
              <a:off x="4649" y="663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 dirty="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4332" y="981"/>
              <a:ext cx="298" cy="303"/>
            </a:xfrm>
            <a:prstGeom prst="ellipse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s</a:t>
              </a:r>
              <a:r>
                <a:rPr lang="en-US" altLang="zh-CN" sz="2400" baseline="-25000">
                  <a:solidFill>
                    <a:srgbClr val="000000"/>
                  </a:solidFill>
                  <a:latin typeface="Comic Sans MS" pitchFamily="66" charset="0"/>
                  <a:ea typeface="仿宋_GB2312" pitchFamily="49" charset="-122"/>
                </a:rPr>
                <a:t>3</a:t>
              </a: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3969" y="316"/>
              <a:ext cx="453" cy="256"/>
            </a:xfrm>
            <a:custGeom>
              <a:avLst/>
              <a:gdLst>
                <a:gd name="T0" fmla="*/ 0 w 453"/>
                <a:gd name="T1" fmla="*/ 256 h 256"/>
                <a:gd name="T2" fmla="*/ 181 w 453"/>
                <a:gd name="T3" fmla="*/ 30 h 256"/>
                <a:gd name="T4" fmla="*/ 453 w 453"/>
                <a:gd name="T5" fmla="*/ 75 h 256"/>
                <a:gd name="T6" fmla="*/ 0 60000 65536"/>
                <a:gd name="T7" fmla="*/ 0 60000 65536"/>
                <a:gd name="T8" fmla="*/ 0 60000 65536"/>
                <a:gd name="T9" fmla="*/ 0 w 453"/>
                <a:gd name="T10" fmla="*/ 0 h 256"/>
                <a:gd name="T11" fmla="*/ 453 w 453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256">
                  <a:moveTo>
                    <a:pt x="0" y="256"/>
                  </a:moveTo>
                  <a:cubicBezTo>
                    <a:pt x="53" y="158"/>
                    <a:pt x="106" y="60"/>
                    <a:pt x="181" y="30"/>
                  </a:cubicBezTo>
                  <a:cubicBezTo>
                    <a:pt x="256" y="0"/>
                    <a:pt x="408" y="68"/>
                    <a:pt x="453" y="75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3923" y="845"/>
              <a:ext cx="409" cy="362"/>
            </a:xfrm>
            <a:custGeom>
              <a:avLst/>
              <a:gdLst>
                <a:gd name="T0" fmla="*/ 0 w 409"/>
                <a:gd name="T1" fmla="*/ 0 h 362"/>
                <a:gd name="T2" fmla="*/ 91 w 409"/>
                <a:gd name="T3" fmla="*/ 317 h 362"/>
                <a:gd name="T4" fmla="*/ 409 w 409"/>
                <a:gd name="T5" fmla="*/ 272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3969" y="754"/>
              <a:ext cx="681" cy="91"/>
            </a:xfrm>
            <a:custGeom>
              <a:avLst/>
              <a:gdLst>
                <a:gd name="T0" fmla="*/ 0 w 409"/>
                <a:gd name="T1" fmla="*/ 0 h 362"/>
                <a:gd name="T2" fmla="*/ 3235 w 409"/>
                <a:gd name="T3" fmla="*/ 0 h 362"/>
                <a:gd name="T4" fmla="*/ 14512 w 409"/>
                <a:gd name="T5" fmla="*/ 0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 flipV="1">
              <a:off x="3878" y="300"/>
              <a:ext cx="591" cy="272"/>
            </a:xfrm>
            <a:custGeom>
              <a:avLst/>
              <a:gdLst>
                <a:gd name="T0" fmla="*/ 0 w 409"/>
                <a:gd name="T1" fmla="*/ 0 h 362"/>
                <a:gd name="T2" fmla="*/ 1188 w 409"/>
                <a:gd name="T3" fmla="*/ 43 h 362"/>
                <a:gd name="T4" fmla="*/ 5378 w 409"/>
                <a:gd name="T5" fmla="*/ 37 h 362"/>
                <a:gd name="T6" fmla="*/ 0 60000 65536"/>
                <a:gd name="T7" fmla="*/ 0 60000 65536"/>
                <a:gd name="T8" fmla="*/ 0 60000 65536"/>
                <a:gd name="T9" fmla="*/ 0 w 409"/>
                <a:gd name="T10" fmla="*/ 0 h 362"/>
                <a:gd name="T11" fmla="*/ 409 w 409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" h="362">
                  <a:moveTo>
                    <a:pt x="0" y="0"/>
                  </a:moveTo>
                  <a:cubicBezTo>
                    <a:pt x="11" y="136"/>
                    <a:pt x="23" y="272"/>
                    <a:pt x="91" y="317"/>
                  </a:cubicBezTo>
                  <a:cubicBezTo>
                    <a:pt x="159" y="362"/>
                    <a:pt x="284" y="317"/>
                    <a:pt x="409" y="272"/>
                  </a:cubicBez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4014" y="255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4195" y="618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3969" y="981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Comic Sans MS" pitchFamily="66" charset="0"/>
                  <a:ea typeface="仿宋_GB2312" pitchFamily="49" charset="-122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198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轨迹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2516187" y="2057400"/>
            <a:ext cx="6105525" cy="3502025"/>
            <a:chOff x="1874" y="1296"/>
            <a:chExt cx="3846" cy="2206"/>
          </a:xfrm>
        </p:grpSpPr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2451" y="1296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41"/>
            <p:cNvSpPr>
              <a:spLocks noChangeArrowheads="1"/>
            </p:cNvSpPr>
            <p:nvPr/>
          </p:nvSpPr>
          <p:spPr bwMode="auto">
            <a:xfrm>
              <a:off x="1923" y="1344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42"/>
            <p:cNvSpPr>
              <a:spLocks noChangeArrowheads="1"/>
            </p:cNvSpPr>
            <p:nvPr/>
          </p:nvSpPr>
          <p:spPr bwMode="auto">
            <a:xfrm>
              <a:off x="2595" y="1920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43"/>
            <p:cNvSpPr>
              <a:spLocks noChangeArrowheads="1"/>
            </p:cNvSpPr>
            <p:nvPr/>
          </p:nvSpPr>
          <p:spPr bwMode="auto">
            <a:xfrm>
              <a:off x="1875" y="2016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44"/>
            <p:cNvSpPr>
              <a:spLocks noChangeArrowheads="1"/>
            </p:cNvSpPr>
            <p:nvPr/>
          </p:nvSpPr>
          <p:spPr bwMode="auto">
            <a:xfrm>
              <a:off x="3411" y="1344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2979" y="2448"/>
              <a:ext cx="190" cy="19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 flipH="1" flipV="1">
              <a:off x="2792" y="2117"/>
              <a:ext cx="227" cy="323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47"/>
            <p:cNvSpPr>
              <a:spLocks noChangeShapeType="1"/>
            </p:cNvSpPr>
            <p:nvPr/>
          </p:nvSpPr>
          <p:spPr bwMode="auto">
            <a:xfrm flipV="1">
              <a:off x="3128" y="1541"/>
              <a:ext cx="323" cy="899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48"/>
            <p:cNvSpPr>
              <a:spLocks noChangeShapeType="1"/>
            </p:cNvSpPr>
            <p:nvPr/>
          </p:nvSpPr>
          <p:spPr bwMode="auto">
            <a:xfrm flipV="1">
              <a:off x="2120" y="1397"/>
              <a:ext cx="233" cy="35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49"/>
            <p:cNvSpPr>
              <a:spLocks noChangeShapeType="1"/>
            </p:cNvSpPr>
            <p:nvPr/>
          </p:nvSpPr>
          <p:spPr bwMode="auto">
            <a:xfrm flipH="1">
              <a:off x="1970" y="1548"/>
              <a:ext cx="48" cy="364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50"/>
            <p:cNvSpPr>
              <a:spLocks noChangeShapeType="1"/>
            </p:cNvSpPr>
            <p:nvPr/>
          </p:nvSpPr>
          <p:spPr bwMode="auto">
            <a:xfrm flipV="1">
              <a:off x="2072" y="2021"/>
              <a:ext cx="449" cy="8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51"/>
            <p:cNvSpPr>
              <a:spLocks noChangeShapeType="1"/>
            </p:cNvSpPr>
            <p:nvPr/>
          </p:nvSpPr>
          <p:spPr bwMode="auto">
            <a:xfrm>
              <a:off x="2655" y="1391"/>
              <a:ext cx="706" cy="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52"/>
            <p:cNvSpPr>
              <a:spLocks noChangeShapeType="1"/>
            </p:cNvSpPr>
            <p:nvPr/>
          </p:nvSpPr>
          <p:spPr bwMode="auto">
            <a:xfrm flipH="1">
              <a:off x="2799" y="1500"/>
              <a:ext cx="611" cy="467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53"/>
            <p:cNvSpPr>
              <a:spLocks noChangeShapeType="1"/>
            </p:cNvSpPr>
            <p:nvPr/>
          </p:nvSpPr>
          <p:spPr bwMode="auto">
            <a:xfrm flipH="1" flipV="1">
              <a:off x="2600" y="1493"/>
              <a:ext cx="83" cy="41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Group 54"/>
            <p:cNvGrpSpPr>
              <a:grpSpLocks/>
            </p:cNvGrpSpPr>
            <p:nvPr/>
          </p:nvGrpSpPr>
          <p:grpSpPr bwMode="auto">
            <a:xfrm>
              <a:off x="1874" y="2279"/>
              <a:ext cx="3846" cy="1223"/>
              <a:chOff x="960" y="2808"/>
              <a:chExt cx="3846" cy="1223"/>
            </a:xfrm>
          </p:grpSpPr>
          <p:sp>
            <p:nvSpPr>
              <p:cNvPr id="23" name="Rectangle 55"/>
              <p:cNvSpPr>
                <a:spLocks noChangeArrowheads="1"/>
              </p:cNvSpPr>
              <p:nvPr/>
            </p:nvSpPr>
            <p:spPr bwMode="auto">
              <a:xfrm>
                <a:off x="2766" y="2808"/>
                <a:ext cx="2040" cy="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/>
              <a:p>
                <a:pPr algn="just" eaLnBrk="0" hangingPunct="0">
                  <a:lnSpc>
                    <a:spcPct val="15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在一次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Episode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中，所获得的经验或</a:t>
                </a:r>
                <a:r>
                  <a:rPr kumimoji="0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轨迹</a:t>
                </a:r>
                <a:r>
                  <a:rPr kumimoji="0"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(trajectory)</a:t>
                </a:r>
                <a:endParaRPr kumimoji="0" lang="en-US" altLang="he-IL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auto">
              <a:xfrm>
                <a:off x="960" y="3793"/>
                <a:ext cx="238" cy="2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57"/>
              <p:cNvSpPr>
                <a:spLocks noChangeShapeType="1"/>
              </p:cNvSpPr>
              <p:nvPr/>
            </p:nvSpPr>
            <p:spPr bwMode="auto">
              <a:xfrm>
                <a:off x="1212" y="3936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Rectangle 58"/>
              <p:cNvSpPr>
                <a:spLocks noChangeArrowheads="1"/>
              </p:cNvSpPr>
              <p:nvPr/>
            </p:nvSpPr>
            <p:spPr bwMode="auto">
              <a:xfrm>
                <a:off x="1007" y="3792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s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0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27" name="Rectangle 59"/>
              <p:cNvSpPr>
                <a:spLocks noChangeArrowheads="1"/>
              </p:cNvSpPr>
              <p:nvPr/>
            </p:nvSpPr>
            <p:spPr bwMode="auto">
              <a:xfrm>
                <a:off x="119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a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0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28" name="Line 60"/>
              <p:cNvSpPr>
                <a:spLocks noChangeShapeType="1"/>
              </p:cNvSpPr>
              <p:nvPr/>
            </p:nvSpPr>
            <p:spPr bwMode="auto">
              <a:xfrm>
                <a:off x="1404" y="3936"/>
                <a:ext cx="2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Rectangle 61"/>
              <p:cNvSpPr>
                <a:spLocks noChangeArrowheads="1"/>
              </p:cNvSpPr>
              <p:nvPr/>
            </p:nvSpPr>
            <p:spPr bwMode="auto">
              <a:xfrm>
                <a:off x="143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r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0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30" name="Oval 62"/>
              <p:cNvSpPr>
                <a:spLocks noChangeArrowheads="1"/>
              </p:cNvSpPr>
              <p:nvPr/>
            </p:nvSpPr>
            <p:spPr bwMode="auto">
              <a:xfrm>
                <a:off x="1680" y="3793"/>
                <a:ext cx="238" cy="2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63"/>
              <p:cNvSpPr>
                <a:spLocks noChangeShapeType="1"/>
              </p:cNvSpPr>
              <p:nvPr/>
            </p:nvSpPr>
            <p:spPr bwMode="auto">
              <a:xfrm>
                <a:off x="1932" y="3936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64"/>
              <p:cNvSpPr>
                <a:spLocks noChangeArrowheads="1"/>
              </p:cNvSpPr>
              <p:nvPr/>
            </p:nvSpPr>
            <p:spPr bwMode="auto">
              <a:xfrm>
                <a:off x="1727" y="3792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s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1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33" name="Rectangle 65"/>
              <p:cNvSpPr>
                <a:spLocks noChangeArrowheads="1"/>
              </p:cNvSpPr>
              <p:nvPr/>
            </p:nvSpPr>
            <p:spPr bwMode="auto">
              <a:xfrm>
                <a:off x="191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a</a:t>
                </a:r>
                <a:r>
                  <a:rPr kumimoji="0" lang="en-US" altLang="zh-CN" sz="1200" b="0" baseline="-2500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1</a:t>
                </a:r>
                <a:endParaRPr kumimoji="0" lang="en-US" altLang="he-IL" sz="1200" b="0" baseline="-25000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34" name="Line 66"/>
              <p:cNvSpPr>
                <a:spLocks noChangeShapeType="1"/>
              </p:cNvSpPr>
              <p:nvPr/>
            </p:nvSpPr>
            <p:spPr bwMode="auto">
              <a:xfrm>
                <a:off x="2124" y="3936"/>
                <a:ext cx="2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Rectangle 67"/>
              <p:cNvSpPr>
                <a:spLocks noChangeArrowheads="1"/>
              </p:cNvSpPr>
              <p:nvPr/>
            </p:nvSpPr>
            <p:spPr bwMode="auto">
              <a:xfrm>
                <a:off x="215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r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1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36" name="Oval 68"/>
              <p:cNvSpPr>
                <a:spLocks noChangeArrowheads="1"/>
              </p:cNvSpPr>
              <p:nvPr/>
            </p:nvSpPr>
            <p:spPr bwMode="auto">
              <a:xfrm>
                <a:off x="2400" y="3793"/>
                <a:ext cx="238" cy="2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69"/>
              <p:cNvSpPr>
                <a:spLocks noChangeShapeType="1"/>
              </p:cNvSpPr>
              <p:nvPr/>
            </p:nvSpPr>
            <p:spPr bwMode="auto">
              <a:xfrm>
                <a:off x="2652" y="3936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Rectangle 70"/>
              <p:cNvSpPr>
                <a:spLocks noChangeArrowheads="1"/>
              </p:cNvSpPr>
              <p:nvPr/>
            </p:nvSpPr>
            <p:spPr bwMode="auto">
              <a:xfrm>
                <a:off x="2447" y="3792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s</a:t>
                </a:r>
                <a:r>
                  <a:rPr kumimoji="0" lang="en-US" altLang="zh-CN" sz="1200" b="0" baseline="-2500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2</a:t>
                </a:r>
                <a:endParaRPr kumimoji="0" lang="en-US" altLang="he-IL" sz="1200" b="0" baseline="-25000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39" name="Rectangle 71"/>
              <p:cNvSpPr>
                <a:spLocks noChangeArrowheads="1"/>
              </p:cNvSpPr>
              <p:nvPr/>
            </p:nvSpPr>
            <p:spPr bwMode="auto">
              <a:xfrm>
                <a:off x="263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a</a:t>
                </a:r>
                <a:r>
                  <a:rPr kumimoji="0" lang="en-US" altLang="zh-CN" sz="12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2</a:t>
                </a:r>
                <a:endParaRPr kumimoji="0" lang="en-US" altLang="he-IL" sz="1200" b="0" baseline="-25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  <p:sp>
            <p:nvSpPr>
              <p:cNvPr id="40" name="Line 72"/>
              <p:cNvSpPr>
                <a:spLocks noChangeShapeType="1"/>
              </p:cNvSpPr>
              <p:nvPr/>
            </p:nvSpPr>
            <p:spPr bwMode="auto">
              <a:xfrm>
                <a:off x="2844" y="3936"/>
                <a:ext cx="2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73"/>
              <p:cNvSpPr>
                <a:spLocks noChangeArrowheads="1"/>
              </p:cNvSpPr>
              <p:nvPr/>
            </p:nvSpPr>
            <p:spPr bwMode="auto">
              <a:xfrm>
                <a:off x="2879" y="3744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r</a:t>
                </a:r>
                <a:r>
                  <a:rPr kumimoji="0" lang="en-US" altLang="zh-CN" sz="1200" b="0" baseline="-25000" dirty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Times New Roman (Hebrew)" pitchFamily="26" charset="-79"/>
                  </a:rPr>
                  <a:t>2</a:t>
                </a:r>
                <a:endParaRPr kumimoji="0" lang="en-US" altLang="he-IL" sz="1200" b="0" baseline="-25000" dirty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 (Hebrew)" pitchFamily="26" charset="-79"/>
                </a:endParaRPr>
              </a:p>
            </p:txBody>
          </p:sp>
        </p:grpSp>
      </p:grpSp>
      <p:sp>
        <p:nvSpPr>
          <p:cNvPr id="45" name="Oval 10"/>
          <p:cNvSpPr>
            <a:spLocks noChangeArrowheads="1"/>
          </p:cNvSpPr>
          <p:nvPr/>
        </p:nvSpPr>
        <p:spPr bwMode="auto">
          <a:xfrm>
            <a:off x="2420937" y="3099594"/>
            <a:ext cx="473075" cy="481013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0</a:t>
            </a:r>
          </a:p>
        </p:txBody>
      </p:sp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3581400" y="2958305"/>
            <a:ext cx="438150" cy="481013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1</a:t>
            </a:r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3347864" y="1939875"/>
            <a:ext cx="473075" cy="481013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2</a:t>
            </a:r>
          </a:p>
        </p:txBody>
      </p:sp>
      <p:sp>
        <p:nvSpPr>
          <p:cNvPr id="48" name="Oval 13"/>
          <p:cNvSpPr>
            <a:spLocks noChangeArrowheads="1"/>
          </p:cNvSpPr>
          <p:nvPr/>
        </p:nvSpPr>
        <p:spPr bwMode="auto">
          <a:xfrm>
            <a:off x="4876800" y="2005012"/>
            <a:ext cx="473075" cy="481013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  <a:latin typeface="Comic Sans MS" pitchFamily="66" charset="0"/>
                <a:ea typeface="仿宋_GB2312" pitchFamily="49" charset="-122"/>
              </a:rPr>
              <a:t>3</a:t>
            </a:r>
          </a:p>
        </p:txBody>
      </p:sp>
      <p:sp>
        <p:nvSpPr>
          <p:cNvPr id="49" name="Oval 68"/>
          <p:cNvSpPr>
            <a:spLocks noChangeArrowheads="1"/>
          </p:cNvSpPr>
          <p:nvPr/>
        </p:nvSpPr>
        <p:spPr bwMode="auto">
          <a:xfrm>
            <a:off x="5940152" y="5211415"/>
            <a:ext cx="377825" cy="377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70"/>
          <p:cNvSpPr>
            <a:spLocks noChangeArrowheads="1"/>
          </p:cNvSpPr>
          <p:nvPr/>
        </p:nvSpPr>
        <p:spPr bwMode="auto">
          <a:xfrm>
            <a:off x="6014765" y="5209827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rPr>
              <a:t>s</a:t>
            </a:r>
            <a:r>
              <a:rPr kumimoji="0" lang="en-US" altLang="zh-CN" sz="1200" b="0" baseline="-25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rPr>
              <a:t>3</a:t>
            </a:r>
            <a:endParaRPr kumimoji="0" lang="en-US" altLang="he-IL" sz="1200" b="0" baseline="-250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Times New Roman (Hebrew)" pitchFamily="26" charset="-79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动作选择</a:t>
            </a:r>
            <a:endParaRPr lang="zh-CN" altLang="en-US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70420" y="1628800"/>
            <a:ext cx="8382000" cy="318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目标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1028700" lvl="1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最大化期望奖赏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单状态下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策略</a:t>
            </a:r>
            <a:endParaRPr kumimoji="0" lang="en-US" altLang="zh-CN" dirty="0">
              <a:solidFill>
                <a:srgbClr val="0070C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028700" lvl="1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状态到动作的映射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: S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kumimoji="0" lang="en-US" altLang="he-IL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94471" y="2420888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单状态学习问题</a:t>
            </a:r>
            <a:endParaRPr kumimoji="0" lang="en-US" altLang="he-IL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001196" y="3206750"/>
            <a:ext cx="1739900" cy="30337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20796064">
            <a:off x="7677596" y="3587750"/>
            <a:ext cx="1054100" cy="520700"/>
          </a:xfrm>
          <a:prstGeom prst="rightArrow">
            <a:avLst>
              <a:gd name="adj1" fmla="val 50000"/>
              <a:gd name="adj2" fmla="val 101491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265108">
            <a:off x="7753796" y="5492750"/>
            <a:ext cx="1054100" cy="520700"/>
          </a:xfrm>
          <a:prstGeom prst="rightArrow">
            <a:avLst>
              <a:gd name="adj1" fmla="val 50000"/>
              <a:gd name="adj2" fmla="val 101491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06196" y="4502150"/>
            <a:ext cx="1130300" cy="520700"/>
          </a:xfrm>
          <a:prstGeom prst="rightArrow">
            <a:avLst>
              <a:gd name="adj1" fmla="val 50000"/>
              <a:gd name="adj2" fmla="val 10882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 rot="20540419">
            <a:off x="8128446" y="35052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 dirty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 dirty="0">
                <a:cs typeface="Times New Roman" panose="02020603050405020304" pitchFamily="18" charset="0"/>
              </a:rPr>
              <a:t>1</a:t>
            </a:r>
            <a:endParaRPr kumimoji="0" lang="en-US" altLang="he-IL" b="0" baseline="-25000" dirty="0">
              <a:cs typeface="Times New Roman" panose="02020603050405020304" pitchFamily="18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374509" y="44958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2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1212535">
            <a:off x="8222109" y="54864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 dirty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 dirty="0">
                <a:cs typeface="Times New Roman" panose="02020603050405020304" pitchFamily="18" charset="0"/>
              </a:rPr>
              <a:t>3</a:t>
            </a:r>
            <a:endParaRPr kumimoji="0" lang="en-US" altLang="he-IL" b="0" baseline="-25000" dirty="0">
              <a:cs typeface="Times New Roman" panose="02020603050405020304" pitchFamily="18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740971" y="4403725"/>
            <a:ext cx="386324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4000" b="0" dirty="0">
                <a:cs typeface="Times New Roman" panose="02020603050405020304" pitchFamily="18" charset="0"/>
              </a:rPr>
              <a:t>s</a:t>
            </a:r>
            <a:endParaRPr kumimoji="0" lang="en-US" altLang="he-IL" sz="4000" b="0" dirty="0">
              <a:cs typeface="Times New Roman" panose="02020603050405020304" pitchFamily="18" charset="0"/>
            </a:endParaRPr>
          </a:p>
        </p:txBody>
      </p:sp>
      <p:pic>
        <p:nvPicPr>
          <p:cNvPr id="14" name="Picture 15" descr="D:\Documents and Settings\Gao Yang\My Documents\My Pictures\one-armed ban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61829"/>
            <a:ext cx="2114550" cy="211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9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N-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臂老虎机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52500" y="2370993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单状态学习问题</a:t>
            </a:r>
            <a:endParaRPr kumimoji="0" lang="en-US" altLang="he-IL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454150" y="3206750"/>
            <a:ext cx="1739900" cy="30337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20796064">
            <a:off x="3130550" y="3587750"/>
            <a:ext cx="1054100" cy="520700"/>
          </a:xfrm>
          <a:prstGeom prst="rightArrow">
            <a:avLst>
              <a:gd name="adj1" fmla="val 50000"/>
              <a:gd name="adj2" fmla="val 101491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265108">
            <a:off x="3206750" y="5492750"/>
            <a:ext cx="1054100" cy="520700"/>
          </a:xfrm>
          <a:prstGeom prst="rightArrow">
            <a:avLst>
              <a:gd name="adj1" fmla="val 50000"/>
              <a:gd name="adj2" fmla="val 101491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9150" y="4502150"/>
            <a:ext cx="1130300" cy="520700"/>
          </a:xfrm>
          <a:prstGeom prst="rightArrow">
            <a:avLst>
              <a:gd name="adj1" fmla="val 50000"/>
              <a:gd name="adj2" fmla="val 10882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 rot="20540419">
            <a:off x="3581400" y="35052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 dirty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 dirty="0">
                <a:cs typeface="Times New Roman" panose="02020603050405020304" pitchFamily="18" charset="0"/>
              </a:rPr>
              <a:t>1</a:t>
            </a:r>
            <a:endParaRPr kumimoji="0" lang="en-US" altLang="he-IL" b="0" baseline="-25000" dirty="0">
              <a:cs typeface="Times New Roman" panose="02020603050405020304" pitchFamily="18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827463" y="44958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2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 rot="1212535">
            <a:off x="3675063" y="5486400"/>
            <a:ext cx="42479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 dirty="0">
                <a:cs typeface="Times New Roman" panose="02020603050405020304" pitchFamily="18" charset="0"/>
              </a:rPr>
              <a:t>a</a:t>
            </a:r>
            <a:r>
              <a:rPr kumimoji="0" lang="en-US" altLang="zh-CN" b="0" baseline="-25000" dirty="0">
                <a:cs typeface="Times New Roman" panose="02020603050405020304" pitchFamily="18" charset="0"/>
              </a:rPr>
              <a:t>3</a:t>
            </a:r>
            <a:endParaRPr kumimoji="0" lang="en-US" altLang="he-IL" b="0" baseline="-25000" dirty="0">
              <a:cs typeface="Times New Roman" panose="02020603050405020304" pitchFamily="18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193925" y="4403725"/>
            <a:ext cx="386324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sz="4000" b="0" dirty="0">
                <a:cs typeface="Times New Roman" panose="02020603050405020304" pitchFamily="18" charset="0"/>
              </a:rPr>
              <a:t>s</a:t>
            </a:r>
            <a:endParaRPr kumimoji="0" lang="en-US" altLang="he-IL" sz="4000" b="0" dirty="0">
              <a:cs typeface="Times New Roman" panose="02020603050405020304" pitchFamily="18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830316" y="3125443"/>
            <a:ext cx="412318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kumimoji="0"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最大化期望即时奖赏</a:t>
            </a:r>
            <a:endParaRPr kumimoji="0" lang="en-US" altLang="he-IL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076056" y="4038600"/>
            <a:ext cx="3763144" cy="831639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给定模型：采用贪心动作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(Greedy action)</a:t>
            </a: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5" descr="D:\Documents and Settings\Gao Yang\My Documents\My Pictures\one-armed ban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38" y="836712"/>
            <a:ext cx="2114550" cy="211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076056" y="5842402"/>
            <a:ext cx="3763144" cy="46230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困难：模型未知</a:t>
            </a: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6660232" y="5022850"/>
            <a:ext cx="504056" cy="730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3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任课老师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87896" y="1869968"/>
            <a:ext cx="1564401" cy="2011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5960" y="4221088"/>
            <a:ext cx="2448272" cy="21919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>
              <a:lnSpc>
                <a:spcPct val="130000"/>
              </a:lnSpc>
            </a:pPr>
            <a:r>
              <a:rPr lang="zh-CN" altLang="en-US" b="1" i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高阳，教授、博导</a:t>
            </a:r>
            <a:r>
              <a:rPr lang="zh-CN" altLang="en-US" b="0" i="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，中国人工智能学会会士、中国计算机学会会士。</a:t>
            </a: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</a:t>
            </a:r>
            <a:r>
              <a:rPr lang="zh-CN" altLang="en-US" b="0" i="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研究强化学习、多智能体系统、大模型、具身智能。</a:t>
            </a: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89799" y="1866602"/>
            <a:ext cx="1564401" cy="20144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74399" y="4221088"/>
            <a:ext cx="2231081" cy="1515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杨林，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助理教授，特聘研究员，博导</a:t>
            </a: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。主要研究</a:t>
            </a: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计算机系统建模与优化。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191" y="1861553"/>
            <a:ext cx="1570268" cy="20195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85647" y="4221088"/>
            <a:ext cx="2448272" cy="1536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zh-CN" altLang="en-US" b="1" i="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杨天培，助理教授，特聘研究员，博导</a:t>
            </a:r>
            <a:r>
              <a:rPr lang="zh-CN" altLang="en-US" b="0" i="0" dirty="0">
                <a:solidFill>
                  <a:srgbClr val="3333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。主要研究AI Agent，强化学习理论和应用。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返回函数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70420" y="1628800"/>
            <a:ext cx="8382000" cy="347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返回函数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(</a:t>
            </a:r>
            <a:r>
              <a:rPr kumimoji="0"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面向多状态学习问题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)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将所有的即时奖赏组合成一个单一值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Modeling Issues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轨迹中早期的奖赏和晚期的奖赏相比，谁更重要？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系统是持续的？还是有终止状态的？</a:t>
            </a:r>
            <a:endParaRPr kumimoji="0" lang="en-US" altLang="he-IL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435380" y="5752331"/>
            <a:ext cx="6290183" cy="5238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通常返回函数是即时奖赏值的线性组合</a:t>
            </a:r>
            <a:endParaRPr kumimoji="0" lang="en-US" altLang="he-IL" sz="2800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返回函数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70420" y="1628800"/>
            <a:ext cx="8382000" cy="347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有限窗口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(Finite Horizon)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无穷窗口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(Infinite Horizon)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有折扣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无折扣</a:t>
            </a:r>
            <a:endParaRPr kumimoji="0" lang="en-US" altLang="he-IL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421232" y="5589240"/>
            <a:ext cx="6290183" cy="5238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通常返回函数是即时奖赏值的线性组合</a:t>
            </a:r>
            <a:endParaRPr kumimoji="0" lang="en-US" altLang="he-IL" sz="2800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186554"/>
              </p:ext>
            </p:extLst>
          </p:nvPr>
        </p:nvGraphicFramePr>
        <p:xfrm>
          <a:off x="1835150" y="2474913"/>
          <a:ext cx="2260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60440" imgH="419040" progId="Equation.3">
                  <p:embed/>
                </p:oleObj>
              </mc:Choice>
              <mc:Fallback>
                <p:oleObj name="公式" r:id="rId2" imgW="2260440" imgH="41904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74913"/>
                        <a:ext cx="2260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86458"/>
              </p:ext>
            </p:extLst>
          </p:nvPr>
        </p:nvGraphicFramePr>
        <p:xfrm>
          <a:off x="2843808" y="3789040"/>
          <a:ext cx="2082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082600" imgH="558720" progId="Equation.3">
                  <p:embed/>
                </p:oleObj>
              </mc:Choice>
              <mc:Fallback>
                <p:oleObj name="公式" r:id="rId4" imgW="2082600" imgH="55872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789040"/>
                        <a:ext cx="2082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63446"/>
              </p:ext>
            </p:extLst>
          </p:nvPr>
        </p:nvGraphicFramePr>
        <p:xfrm>
          <a:off x="2809875" y="4522788"/>
          <a:ext cx="3136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136680" imgH="609480" progId="Equation.3">
                  <p:embed/>
                </p:oleObj>
              </mc:Choice>
              <mc:Fallback>
                <p:oleObj name="公式" r:id="rId6" imgW="313668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9875" y="4522788"/>
                        <a:ext cx="3136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95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动作选择</a:t>
            </a:r>
            <a:endParaRPr lang="zh-CN" altLang="en-US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70420" y="1628800"/>
            <a:ext cx="8382000" cy="493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目标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1028700" lvl="1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最大化期望返回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(Return)</a:t>
            </a:r>
          </a:p>
          <a:p>
            <a:pPr marL="457200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策略</a:t>
            </a:r>
            <a:endParaRPr kumimoji="0" lang="en-US" altLang="zh-CN" dirty="0">
              <a:solidFill>
                <a:srgbClr val="0070C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028700" lvl="1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状态到动作的映射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: S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最优策略</a:t>
            </a:r>
            <a:endParaRPr kumimoji="0" lang="en-US" altLang="zh-CN" dirty="0">
              <a:solidFill>
                <a:srgbClr val="0070C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028700" lvl="1" indent="-457200" ea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如果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是最优策略，则其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从任一状态出发，均是最优的策略 </a:t>
            </a:r>
            <a:endParaRPr kumimoji="0" lang="en-US" altLang="he-IL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kumimoji="0" lang="en-US" altLang="he-IL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243903" y="6001482"/>
            <a:ext cx="6649257" cy="5238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 (Hebrew)" pitchFamily="26" charset="-79"/>
              </a:rPr>
              <a:t>定理：必然存在着一个确定性的最优策略</a:t>
            </a:r>
            <a:endParaRPr kumimoji="0" lang="en-US" altLang="he-IL" sz="2800" dirty="0">
              <a:latin typeface="黑体" panose="02010609060101010101" pitchFamily="49" charset="-122"/>
              <a:ea typeface="黑体" panose="02010609060101010101" pitchFamily="49" charset="-122"/>
              <a:cs typeface="Times New Roman (Hebrew)" pitchFamily="26" charset="-79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监督学习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VS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强化学习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23528" y="1600199"/>
            <a:ext cx="6169959" cy="13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u="sng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监督学习</a:t>
            </a:r>
            <a:endParaRPr kumimoji="0" lang="en-US" altLang="zh-CN" u="sng" dirty="0">
              <a:solidFill>
                <a:srgbClr val="0070C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正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反例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在样本上的分布是确定的</a:t>
            </a:r>
            <a:r>
              <a:rPr kumimoji="0" lang="zh-CN" altLang="en-US" baseline="30000" dirty="0"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23528" y="3212976"/>
            <a:ext cx="8712968" cy="215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u="sng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强化学习</a:t>
            </a:r>
            <a:endParaRPr kumimoji="0" lang="en-US" altLang="zh-CN" u="sng" dirty="0">
              <a:solidFill>
                <a:srgbClr val="0070C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奖赏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的分布是策略依赖的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(Policy Dependent!!!)</a:t>
            </a:r>
          </a:p>
          <a:p>
            <a:pPr marL="914400" lvl="1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策略上</a:t>
            </a:r>
            <a:r>
              <a:rPr kumimoji="0" lang="zh-CN" altLang="en-US" sz="2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小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的变化都会导致返回值的</a:t>
            </a:r>
            <a:r>
              <a:rPr kumimoji="0" lang="zh-CN" altLang="en-US" sz="2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巨大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改变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6381328"/>
            <a:ext cx="878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*目前有迁移学习在考虑非独立同分布的学习任务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小结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2248" y="1548007"/>
            <a:ext cx="6019800" cy="472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状态集合</a:t>
            </a:r>
            <a:r>
              <a:rPr kumimoji="0"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|S|=n</a:t>
            </a:r>
            <a:r>
              <a:rPr kumimoji="0"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动作集合</a:t>
            </a:r>
            <a:r>
              <a:rPr kumimoji="0"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|A|=k</a:t>
            </a:r>
            <a:r>
              <a:rPr kumimoji="0"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转移函数</a:t>
            </a:r>
            <a:endParaRPr kumimoji="0"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即时奖赏函数</a:t>
            </a:r>
            <a:endParaRPr kumimoji="0"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策略</a:t>
            </a:r>
            <a:endParaRPr kumimoji="0"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折扣累计返回</a:t>
            </a:r>
            <a:endParaRPr kumimoji="0"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en-US" sz="2000" b="0" dirty="0">
              <a:latin typeface="Times New Roman" pitchFamily="18" charset="0"/>
              <a:ea typeface="宋体" pitchFamily="2" charset="-122"/>
              <a:cs typeface="Times New Roman (Hebrew)" pitchFamily="26" charset="-79"/>
            </a:endParaRP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26787"/>
              </p:ext>
            </p:extLst>
          </p:nvPr>
        </p:nvGraphicFramePr>
        <p:xfrm>
          <a:off x="2843808" y="3147936"/>
          <a:ext cx="1028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28520" imgH="317160" progId="Equation.3">
                  <p:embed/>
                </p:oleObj>
              </mc:Choice>
              <mc:Fallback>
                <p:oleObj name="公式" r:id="rId2" imgW="102852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147936"/>
                        <a:ext cx="1028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876070"/>
              </p:ext>
            </p:extLst>
          </p:nvPr>
        </p:nvGraphicFramePr>
        <p:xfrm>
          <a:off x="3275856" y="1772816"/>
          <a:ext cx="546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45760" imgH="241200" progId="Equation.3">
                  <p:embed/>
                </p:oleObj>
              </mc:Choice>
              <mc:Fallback>
                <p:oleObj name="公式" r:id="rId4" imgW="54576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772816"/>
                        <a:ext cx="5461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632171"/>
              </p:ext>
            </p:extLst>
          </p:nvPr>
        </p:nvGraphicFramePr>
        <p:xfrm>
          <a:off x="3203848" y="2497435"/>
          <a:ext cx="635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34680" imgH="241200" progId="Equation.3">
                  <p:embed/>
                </p:oleObj>
              </mc:Choice>
              <mc:Fallback>
                <p:oleObj name="公式" r:id="rId6" imgW="63468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497435"/>
                        <a:ext cx="635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99792" y="3729335"/>
            <a:ext cx="12192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rPr>
              <a:t>R(</a:t>
            </a:r>
            <a:r>
              <a:rPr kumimoji="0" lang="en-US" altLang="zh-CN" b="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rPr>
              <a:t>s,a</a:t>
            </a:r>
            <a:r>
              <a:rPr kumimoji="0" lang="en-US" altLang="zh-CN" b="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 (Hebrew)" pitchFamily="26" charset="-79"/>
              </a:rPr>
              <a:t>)</a:t>
            </a:r>
            <a:endParaRPr kumimoji="0" lang="en-US" altLang="he-IL" b="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Times New Roman (Hebrew)" pitchFamily="26" charset="-79"/>
            </a:endParaRPr>
          </a:p>
        </p:txBody>
      </p:sp>
      <p:graphicFrame>
        <p:nvGraphicFramePr>
          <p:cNvPr id="12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580536"/>
              </p:ext>
            </p:extLst>
          </p:nvPr>
        </p:nvGraphicFramePr>
        <p:xfrm>
          <a:off x="2820442" y="4579433"/>
          <a:ext cx="977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977760" imgH="241200" progId="Equation.3">
                  <p:embed/>
                </p:oleObj>
              </mc:Choice>
              <mc:Fallback>
                <p:oleObj name="公式" r:id="rId8" imgW="97776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442" y="4579433"/>
                        <a:ext cx="977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363404"/>
              </p:ext>
            </p:extLst>
          </p:nvPr>
        </p:nvGraphicFramePr>
        <p:xfrm>
          <a:off x="3276446" y="5085184"/>
          <a:ext cx="571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71320" imgH="558720" progId="Equation.3">
                  <p:embed/>
                </p:oleObj>
              </mc:Choice>
              <mc:Fallback>
                <p:oleObj name="公式" r:id="rId10" imgW="571320" imgH="558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446" y="5085184"/>
                        <a:ext cx="5715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6274716" y="27387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36516" y="28149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6503316" y="37293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5360316" y="38817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7798716" y="28149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7112916" y="4567535"/>
            <a:ext cx="301625" cy="301625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 flipV="1">
            <a:off x="6816054" y="4042073"/>
            <a:ext cx="360362" cy="5127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V="1">
            <a:off x="7349454" y="3127673"/>
            <a:ext cx="512762" cy="14271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 flipV="1">
            <a:off x="5749254" y="2899073"/>
            <a:ext cx="512762" cy="555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H="1">
            <a:off x="5531766" y="3138785"/>
            <a:ext cx="55563" cy="741363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V="1">
            <a:off x="5673054" y="3889673"/>
            <a:ext cx="817562" cy="1317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6598566" y="2889548"/>
            <a:ext cx="1198563" cy="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 flipH="1">
            <a:off x="6827166" y="3062585"/>
            <a:ext cx="969963" cy="741363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H="1" flipV="1">
            <a:off x="6511254" y="3051473"/>
            <a:ext cx="131762" cy="665162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大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起源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MDP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动态规划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100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4000" b="1" dirty="0">
              <a:latin typeface="华文宋体" pitchFamily="2" charset="-122"/>
              <a:ea typeface="华文宋体" pitchFamily="2" charset="-122"/>
            </a:endParaRPr>
          </a:p>
          <a:p>
            <a:pPr>
              <a:buNone/>
            </a:pPr>
            <a:endParaRPr lang="zh-CN" altLang="en-US" sz="4000" b="1" dirty="0">
              <a:latin typeface="华文宋体" pitchFamily="2" charset="-122"/>
              <a:ea typeface="华文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64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动态规划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19100" y="2636912"/>
            <a:ext cx="8305800" cy="423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策略评估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olicy </a:t>
            </a:r>
            <a:r>
              <a:rPr kumimoji="0" lang="en-US" altLang="zh-CN" sz="2800" b="1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valuation)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给定一个策略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评估其返回值</a:t>
            </a:r>
            <a:endParaRPr kumimoji="0" lang="en-US" altLang="zh-CN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最优控制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ptimal </a:t>
            </a:r>
            <a:r>
              <a:rPr kumimoji="0" lang="en-US" altLang="zh-CN" sz="2800" b="1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ontrol)</a:t>
            </a:r>
          </a:p>
          <a:p>
            <a:pPr marL="1028700" lvl="1" indent="-4572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寻找一个最优策略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kumimoji="0" lang="en-US" altLang="zh-CN" baseline="30000" dirty="0"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从任一状态出发，其返回值都为最大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028700" lvl="1" indent="-457200" eaLnBrk="0" hangingPunct="0">
              <a:spcBef>
                <a:spcPct val="50000"/>
              </a:spcBef>
              <a:buFont typeface="Wingdings" panose="05000000000000000000" pitchFamily="2" charset="2"/>
              <a:buChar char="ü"/>
            </a:pPr>
            <a:endParaRPr kumimoji="0" lang="en-US" altLang="he-IL" sz="2800" dirty="0">
              <a:solidFill>
                <a:schemeClr val="accent2"/>
              </a:solidFill>
              <a:cs typeface="Times New Roman (Hebrew)" pitchFamily="26" charset="-79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114596" y="1772816"/>
            <a:ext cx="4914807" cy="5238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给定一个完全已知的</a:t>
            </a:r>
            <a:r>
              <a:rPr kumimoji="0"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MDP</a:t>
            </a: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kumimoji="0" lang="en-US" altLang="he-IL" sz="28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46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动态规划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值函数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1521" y="1340768"/>
            <a:ext cx="8640960" cy="432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l-GR" altLang="zh-CN" baseline="300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(s)</a:t>
            </a: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b="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状态出发，采用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策略，所获得的期望返回值</a:t>
            </a:r>
            <a:endParaRPr kumimoji="0" lang="en-US" altLang="zh-CN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l-GR" altLang="zh-CN" baseline="300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s,a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状态出发， 采用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动作，继而采用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策略，所获得的期望返回值</a:t>
            </a:r>
            <a:endParaRPr kumimoji="0" lang="en-US" altLang="zh-CN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最优值函数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300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(s) and Q</a:t>
            </a:r>
            <a:r>
              <a:rPr kumimoji="0" lang="en-US" altLang="zh-CN" baseline="300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s,a</a:t>
            </a:r>
            <a:r>
              <a:rPr kumimoji="0" lang="en-US" altLang="zh-CN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采用最优策略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kumimoji="0" lang="en-US" altLang="zh-CN" baseline="30000" dirty="0"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所获得的期望返回值</a:t>
            </a:r>
            <a:endParaRPr kumimoji="0" lang="en-US" altLang="zh-CN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</a:pP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定理：策略</a:t>
            </a:r>
            <a:r>
              <a:rPr kumimoji="0" lang="el-GR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kumimoji="0"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为最优策略当且仅当，在每一个状态</a:t>
            </a:r>
            <a:r>
              <a:rPr kumimoji="0"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</a:p>
          <a:p>
            <a:pPr eaLnBrk="0" hangingPunct="0">
              <a:buClrTx/>
              <a:buSzTx/>
              <a:buFontTx/>
              <a:buNone/>
            </a:pPr>
            <a:endParaRPr kumimoji="0" lang="en-US" altLang="he-IL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475656" y="5517232"/>
            <a:ext cx="2526333" cy="46230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kumimoji="0" lang="en-US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*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(s) = max</a:t>
            </a:r>
            <a:r>
              <a:rPr kumimoji="0" lang="el-GR" altLang="zh-CN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kumimoji="0" lang="el-GR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(s) </a:t>
            </a:r>
            <a:endParaRPr kumimoji="0" lang="en-US" altLang="he-IL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084049" y="5517232"/>
            <a:ext cx="2728311" cy="46230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kumimoji="0" lang="el-GR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(s) = </a:t>
            </a:r>
            <a:r>
              <a:rPr kumimoji="0"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max</a:t>
            </a:r>
            <a:r>
              <a:rPr kumimoji="0" lang="en-US" altLang="zh-CN" baseline="-25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kumimoji="0"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Q</a:t>
            </a:r>
            <a:r>
              <a:rPr kumimoji="0" lang="el-GR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s,a</a:t>
            </a:r>
            <a:r>
              <a:rPr kumimoji="0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) </a:t>
            </a:r>
            <a:endParaRPr kumimoji="0" lang="en-US" altLang="he-IL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91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动态规划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策略评估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251521" y="1340768"/>
                <a:ext cx="8640960" cy="33915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571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714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286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Bellman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等式</a:t>
                </a: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有折扣无限窗口</a:t>
                </a: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he-IL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kumimoji="0"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0" lang="en-US" altLang="he-IL" i="1" dirty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kumimoji="0"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kumimoji="0" lang="zh-CN" altLang="en-US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重写</a:t>
                </a:r>
                <a:endParaRPr kumimoji="0" lang="en-US" altLang="zh-CN" dirty="0">
                  <a:solidFill>
                    <a:srgbClr val="0070C0"/>
                  </a:solidFill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b="0" i="1" smtClean="0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b="0" i="1" smtClean="0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altLang="he-IL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𝛾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kumimoji="0" lang="en-US" altLang="he-IL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kumimoji="0"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buClrTx/>
                  <a:buSzTx/>
                  <a:buFontTx/>
                  <a:buNone/>
                </a:pPr>
                <a:endParaRPr kumimoji="0" lang="en-US" altLang="he-IL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1" y="1340768"/>
                <a:ext cx="8640960" cy="3391507"/>
              </a:xfrm>
              <a:prstGeom prst="rect">
                <a:avLst/>
              </a:prstGeom>
              <a:blipFill rotWithShape="1">
                <a:blip r:embed="rId2"/>
                <a:stretch>
                  <a:fillRect l="-9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862925" y="5035761"/>
            <a:ext cx="5418151" cy="98552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系统中所有值函数是以上公式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构成的公式组，需要进行线性规划求解</a:t>
            </a:r>
            <a:endParaRPr kumimoji="0" lang="en-US" altLang="he-IL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91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例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–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策略评估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11560" y="1898094"/>
            <a:ext cx="3888432" cy="292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zh-CN" dirty="0">
                <a:cs typeface="Times New Roman" panose="02020603050405020304" pitchFamily="18" charset="0"/>
              </a:rPr>
              <a:t>A={+1, -1}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γ</a:t>
            </a:r>
            <a:r>
              <a:rPr kumimoji="0" lang="en-US" altLang="zh-CN" dirty="0">
                <a:cs typeface="Times New Roman" panose="02020603050405020304" pitchFamily="18" charset="0"/>
              </a:rPr>
              <a:t> = 1/2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δ</a:t>
            </a:r>
            <a:r>
              <a:rPr kumimoji="0" lang="en-US" altLang="zh-CN" dirty="0"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i+a</a:t>
            </a:r>
            <a:endParaRPr kumimoji="0" lang="en-US" altLang="zh-CN" baseline="-250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：随机</a:t>
            </a:r>
            <a:r>
              <a:rPr kumimoji="0" lang="en-US" altLang="zh-CN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一半概率选择</a:t>
            </a:r>
            <a:r>
              <a:rPr kumimoji="0" lang="en-US" altLang="zh-CN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0" lang="zh-CN" altLang="en-US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kumimoji="0" lang="en-US" altLang="zh-CN" sz="1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altLang="zh-CN" dirty="0">
                <a:latin typeface="Symbol" pitchFamily="18" charset="2"/>
                <a:cs typeface="Times New Roman (Hebrew)" pitchFamily="26" charset="-79"/>
              </a:rPr>
              <a:t>"</a:t>
            </a:r>
            <a:r>
              <a:rPr kumimoji="0" lang="en-US" altLang="zh-CN" dirty="0">
                <a:cs typeface="Times New Roman (Hebrew)" pitchFamily="26" charset="-79"/>
              </a:rPr>
              <a:t>a: </a:t>
            </a:r>
            <a:r>
              <a:rPr kumimoji="0" lang="en-US" altLang="zh-CN" dirty="0">
                <a:cs typeface="Times New Roman" panose="02020603050405020304" pitchFamily="18" charset="0"/>
              </a:rPr>
              <a:t>R(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 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i</a:t>
            </a:r>
            <a:endParaRPr kumimoji="0" lang="en-US" altLang="he-IL" dirty="0">
              <a:cs typeface="Times New Roman" panose="02020603050405020304" pitchFamily="18" charset="0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1537402" y="5328515"/>
            <a:ext cx="6020110" cy="109324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 = 0 +</a:t>
            </a:r>
            <a:r>
              <a:rPr kumimoji="0" lang="en-US" altLang="zh-CN" dirty="0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g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 [</a:t>
            </a:r>
            <a:r>
              <a:rPr kumimoji="0" lang="en-US" altLang="zh-CN" dirty="0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p(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,+1)</a:t>
            </a: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1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 + </a:t>
            </a:r>
            <a:r>
              <a:rPr kumimoji="0" lang="en-US" altLang="zh-CN" dirty="0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p(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,-1) </a:t>
            </a: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3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)]</a:t>
            </a: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he-IL" dirty="0">
                <a:solidFill>
                  <a:srgbClr val="0070C0"/>
                </a:solidFill>
                <a:cs typeface="Times New Roman (Hebrew)" pitchFamily="26" charset="-79"/>
              </a:rPr>
              <a:t>……</a:t>
            </a:r>
          </a:p>
        </p:txBody>
      </p:sp>
      <p:grpSp>
        <p:nvGrpSpPr>
          <p:cNvPr id="33" name="Group 22"/>
          <p:cNvGrpSpPr>
            <a:grpSpLocks/>
          </p:cNvGrpSpPr>
          <p:nvPr/>
        </p:nvGrpSpPr>
        <p:grpSpPr bwMode="auto">
          <a:xfrm>
            <a:off x="4893899" y="2050761"/>
            <a:ext cx="3200400" cy="2667000"/>
            <a:chOff x="1584" y="1728"/>
            <a:chExt cx="2016" cy="16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584" y="1728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1584" y="3024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120" y="1728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168" y="2976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2029" y="1920"/>
              <a:ext cx="109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3360" y="2125"/>
              <a:ext cx="0" cy="8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1776" y="2125"/>
              <a:ext cx="0" cy="8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2029" y="3216"/>
              <a:ext cx="11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1670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0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3168" y="1776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1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14"/>
            <p:cNvSpPr>
              <a:spLocks noChangeArrowheads="1"/>
            </p:cNvSpPr>
            <p:nvPr/>
          </p:nvSpPr>
          <p:spPr bwMode="auto">
            <a:xfrm>
              <a:off x="1680" y="3072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3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3264" y="302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2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1920" y="201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0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3024" y="201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3024" y="283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2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12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参考教材</a:t>
            </a: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2893" y="1808430"/>
            <a:ext cx="939165" cy="11887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09798" y="1493218"/>
            <a:ext cx="7164705" cy="151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Reinforcement Learning, second edition: An Introduction（可参考中文版）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– Richard S. Sutton</a:t>
            </a:r>
            <a:r>
              <a:rPr lang="en-US" altLang="zh-C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Andrew G. Barto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https://web.stanford.edu/class/psych209/Readings/SuttonBartoIPRLBook2ndEd.pdf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学者信息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Richard S. Sutton</a:t>
            </a: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阿尔伯塔大学计算科学系教授、强化学习和人工智能实验室首席研究员</a:t>
            </a:r>
            <a:endParaRPr lang="en-US" altLang="zh-CN" sz="1200" dirty="0">
              <a:solidFill>
                <a:srgbClr val="21212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Andrew G. Barto：</a:t>
            </a: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马萨诸塞大学阿默斯特分校信息与计算机科学学院教授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5908" y="3524185"/>
            <a:ext cx="938530" cy="11887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09798" y="3175084"/>
            <a:ext cx="7006590" cy="17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Multi-Agent Reinforcement Learning: Foundations and Modern Approaches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– Stefano V. Albrecht,  Filippos, Christianos,  Lukas Schäfer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https://www.marl-book.com/download/marl-book.pdf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学者信息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Stefano V. Albrecht：爱丁堡大学信息学学院副教授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Filippos, Christianos：爱丁堡大学和自主代理研究小组的多代理强化学习博士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Lukas Schäfer：微软研究院，人工智能研究员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15908" y="5239941"/>
            <a:ext cx="946150" cy="11887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9798" y="5078549"/>
            <a:ext cx="7397750" cy="151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en-US" altLang="zh-CN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Multiagent Systems: Algorithmic, Game-Theoretic, and Logical Foundations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– Yoav Shoham，Kevin Leyton-Brown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https://www.masfoundations.org/mas.pdf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学者信息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Yoav Shoham：斯坦福大学计算机科学系，人工智能教授</a:t>
            </a:r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Kevin Leyton-Brown：不列颠哥伦比亚大学计算机科学学院教授，加拿大皇家学会院士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例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–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策略评估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55576" y="1894220"/>
            <a:ext cx="1952458" cy="292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zh-CN" dirty="0">
                <a:cs typeface="Times New Roman" panose="02020603050405020304" pitchFamily="18" charset="0"/>
              </a:rPr>
              <a:t>A={+1,-1}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γ</a:t>
            </a:r>
            <a:r>
              <a:rPr kumimoji="0" lang="en-US" altLang="zh-CN" dirty="0">
                <a:cs typeface="Times New Roman" panose="02020603050405020304" pitchFamily="18" charset="0"/>
              </a:rPr>
              <a:t> = 1/2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δ</a:t>
            </a:r>
            <a:r>
              <a:rPr kumimoji="0" lang="en-US" altLang="zh-CN" dirty="0"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i+a</a:t>
            </a:r>
            <a:endParaRPr kumimoji="0" lang="en-US" altLang="zh-CN" baseline="-250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：随机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altLang="zh-CN" dirty="0">
                <a:latin typeface="Symbol" pitchFamily="18" charset="2"/>
                <a:cs typeface="Times New Roman (Hebrew)" pitchFamily="26" charset="-79"/>
              </a:rPr>
              <a:t>"</a:t>
            </a:r>
            <a:r>
              <a:rPr kumimoji="0" lang="en-US" altLang="zh-CN" dirty="0">
                <a:cs typeface="Times New Roman (Hebrew)" pitchFamily="26" charset="-79"/>
              </a:rPr>
              <a:t>a: </a:t>
            </a:r>
            <a:r>
              <a:rPr kumimoji="0" lang="en-US" altLang="zh-CN" dirty="0">
                <a:cs typeface="Times New Roman" panose="02020603050405020304" pitchFamily="18" charset="0"/>
              </a:rPr>
              <a:t>R(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 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i</a:t>
            </a:r>
            <a:endParaRPr kumimoji="0" lang="en-US" altLang="he-IL" dirty="0">
              <a:cs typeface="Times New Roman" panose="02020603050405020304" pitchFamily="18" charset="0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1259632" y="5328515"/>
            <a:ext cx="4048416" cy="109324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 = 0 + (</a:t>
            </a: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1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 + </a:t>
            </a: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3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))/4</a:t>
            </a: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he-IL" dirty="0">
                <a:solidFill>
                  <a:srgbClr val="0070C0"/>
                </a:solidFill>
                <a:cs typeface="Times New Roman (Hebrew)" pitchFamily="26" charset="-79"/>
              </a:rPr>
              <a:t>……</a:t>
            </a:r>
          </a:p>
        </p:txBody>
      </p:sp>
      <p:grpSp>
        <p:nvGrpSpPr>
          <p:cNvPr id="33" name="Group 22"/>
          <p:cNvGrpSpPr>
            <a:grpSpLocks/>
          </p:cNvGrpSpPr>
          <p:nvPr/>
        </p:nvGrpSpPr>
        <p:grpSpPr bwMode="auto">
          <a:xfrm>
            <a:off x="3571511" y="2050761"/>
            <a:ext cx="3200400" cy="2667000"/>
            <a:chOff x="1584" y="1728"/>
            <a:chExt cx="2016" cy="16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584" y="1728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1584" y="3024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120" y="1728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3168" y="2976"/>
              <a:ext cx="432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2029" y="1920"/>
              <a:ext cx="109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3360" y="2125"/>
              <a:ext cx="0" cy="8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1776" y="2125"/>
              <a:ext cx="0" cy="8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2029" y="3216"/>
              <a:ext cx="11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1670" y="175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0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3168" y="1776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1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14"/>
            <p:cNvSpPr>
              <a:spLocks noChangeArrowheads="1"/>
            </p:cNvSpPr>
            <p:nvPr/>
          </p:nvSpPr>
          <p:spPr bwMode="auto">
            <a:xfrm>
              <a:off x="1680" y="3072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3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3264" y="302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" panose="02020603050405020304" pitchFamily="18" charset="0"/>
                </a:rPr>
                <a:t>s</a:t>
              </a:r>
              <a:r>
                <a:rPr kumimoji="0" lang="en-US" altLang="zh-CN" b="0" baseline="-25000">
                  <a:cs typeface="Times New Roman" panose="02020603050405020304" pitchFamily="18" charset="0"/>
                </a:rPr>
                <a:t>2</a:t>
              </a:r>
              <a:endParaRPr kumimoji="0" lang="en-US" altLang="he-IL" b="0" baseline="-25000"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1920" y="201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0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3024" y="201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3024" y="283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2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endParaRPr kumimoji="0" lang="en-US" altLang="en-US" b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6771911" y="4941168"/>
            <a:ext cx="1822615" cy="157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5/3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1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7/3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2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11/3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3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13/3</a:t>
            </a:r>
            <a:endParaRPr kumimoji="0" lang="en-US" altLang="he-IL" dirty="0">
              <a:solidFill>
                <a:srgbClr val="FF0000"/>
              </a:solidFill>
              <a:cs typeface="Times New Roman (Hebrew)" pitchFamily="2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8230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动态规划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最优控制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251521" y="1340768"/>
                <a:ext cx="8640960" cy="5159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571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714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286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Bellman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等式</a:t>
                </a: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有折扣无限窗口</a:t>
                </a: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he-IL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kumimoji="0"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0" lang="en-US" altLang="he-IL" i="1" dirty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kumimoji="0"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重写</a:t>
                </a:r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he-IL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he-IL" i="1">
                        <a:latin typeface="Cambria Math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i="1">
                                <a:latin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kumimoji="0" lang="en-US" altLang="he-IL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altLang="he-IL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𝛾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en-US" altLang="he-IL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kumimoji="0"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 dirty="0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状态</a:t>
                </a:r>
                <a:r>
                  <a:rPr kumimoji="0" lang="en-US" altLang="zh-CN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kumimoji="0"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动作对值函数</a:t>
                </a:r>
                <a:r>
                  <a:rPr kumimoji="0" lang="en-US" altLang="zh-CN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对任意确定策略</a:t>
                </a:r>
                <a:r>
                  <a:rPr kumimoji="0" lang="el-GR" altLang="zh-CN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π</a:t>
                </a:r>
                <a:r>
                  <a:rPr kumimoji="0" lang="en-US" altLang="zh-CN" dirty="0">
                    <a:solidFill>
                      <a:srgbClr val="FF000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he-IL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0" lang="en-US" altLang="he-IL" b="0" i="1" smtClean="0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altLang="he-IL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𝛾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en-US" altLang="he-IL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kumimoji="0" lang="en-US" altLang="he-IL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kumimoji="0" lang="en-US" altLang="he-IL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altLang="he-IL" i="1">
                                    <a:latin typeface="Cambria Math" panose="02040503050406030204" pitchFamily="18" charset="0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altLang="he-IL" i="1"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kumimoji="0"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 dirty="0">
                            <a:latin typeface="Cambria Math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altLang="he-IL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zh-CN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altLang="he-IL" i="1">
                            <a:latin typeface="Cambria Math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he-IL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US" altLang="he-IL" i="1"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he-IL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0" lang="en-US" altLang="he-IL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he-IL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1" y="1340768"/>
                <a:ext cx="8640960" cy="5159747"/>
              </a:xfrm>
              <a:prstGeom prst="rect">
                <a:avLst/>
              </a:prstGeom>
              <a:blipFill rotWithShape="1">
                <a:blip r:embed="rId2"/>
                <a:stretch>
                  <a:fillRect l="-917" b="-4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36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例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–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最优控制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55576" y="1628800"/>
            <a:ext cx="1952458" cy="292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zh-CN" dirty="0">
                <a:cs typeface="Times New Roman" panose="02020603050405020304" pitchFamily="18" charset="0"/>
              </a:rPr>
              <a:t>A={+1,-1}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γ</a:t>
            </a:r>
            <a:r>
              <a:rPr kumimoji="0" lang="en-US" altLang="zh-CN" dirty="0">
                <a:cs typeface="Times New Roman" panose="02020603050405020304" pitchFamily="18" charset="0"/>
              </a:rPr>
              <a:t> = 1/2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δ</a:t>
            </a:r>
            <a:r>
              <a:rPr kumimoji="0" lang="en-US" altLang="zh-CN" dirty="0"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i+a</a:t>
            </a:r>
            <a:endParaRPr kumimoji="0" lang="en-US" altLang="zh-CN" baseline="-250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：随机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altLang="zh-CN" dirty="0">
                <a:latin typeface="Symbol" pitchFamily="18" charset="2"/>
                <a:cs typeface="Times New Roman (Hebrew)" pitchFamily="26" charset="-79"/>
              </a:rPr>
              <a:t>"</a:t>
            </a:r>
            <a:r>
              <a:rPr kumimoji="0" lang="en-US" altLang="zh-CN" dirty="0">
                <a:cs typeface="Times New Roman (Hebrew)" pitchFamily="26" charset="-79"/>
              </a:rPr>
              <a:t>a: </a:t>
            </a:r>
            <a:r>
              <a:rPr kumimoji="0" lang="en-US" altLang="zh-CN" dirty="0">
                <a:cs typeface="Times New Roman" panose="02020603050405020304" pitchFamily="18" charset="0"/>
              </a:rPr>
              <a:t>R(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 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i</a:t>
            </a:r>
            <a:endParaRPr kumimoji="0" lang="en-US" altLang="he-IL" dirty="0">
              <a:cs typeface="Times New Roman" panose="02020603050405020304" pitchFamily="18" charset="0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2267744" y="5557294"/>
            <a:ext cx="3060133" cy="46230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Q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,+1) = 0 + </a:t>
            </a:r>
            <a:r>
              <a:rPr kumimoji="0" lang="el-GR" altLang="zh-CN" dirty="0">
                <a:solidFill>
                  <a:srgbClr val="0070C0"/>
                </a:solidFill>
                <a:cs typeface="Times New Roman (Hebrew)" pitchFamily="26" charset="-79"/>
              </a:rPr>
              <a:t>γ</a:t>
            </a:r>
            <a:r>
              <a:rPr kumimoji="0" lang="en-US" altLang="zh-CN" dirty="0" err="1">
                <a:solidFill>
                  <a:srgbClr val="0070C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0070C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0070C0"/>
                </a:solidFill>
                <a:cs typeface="Times New Roman (Hebrew)" pitchFamily="26" charset="-79"/>
              </a:rPr>
              <a:t>1</a:t>
            </a:r>
            <a:r>
              <a:rPr kumimoji="0" lang="en-US" altLang="zh-CN" dirty="0">
                <a:solidFill>
                  <a:srgbClr val="0070C0"/>
                </a:solidFill>
                <a:cs typeface="Times New Roman (Hebrew)" pitchFamily="26" charset="-79"/>
              </a:rPr>
              <a:t>)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6764288" y="4818631"/>
            <a:ext cx="2156039" cy="19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Q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,+1) = 7/6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Q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0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,-1) = 13/6</a:t>
            </a:r>
          </a:p>
          <a:p>
            <a:pPr eaLnBrk="0" hangingPunct="0"/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1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7/3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2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11/3</a:t>
            </a:r>
          </a:p>
          <a:p>
            <a:pPr eaLnBrk="0" hangingPunct="0">
              <a:buClrTx/>
              <a:buSzTx/>
              <a:buFontTx/>
              <a:buNone/>
            </a:pPr>
            <a:r>
              <a:rPr kumimoji="0" lang="en-US" altLang="zh-CN" dirty="0" err="1">
                <a:solidFill>
                  <a:srgbClr val="FF0000"/>
                </a:solidFill>
                <a:cs typeface="Times New Roman (Hebrew)" pitchFamily="26" charset="-79"/>
              </a:rPr>
              <a:t>V</a:t>
            </a:r>
            <a:r>
              <a:rPr kumimoji="0" lang="en-US" altLang="zh-CN" baseline="30000" dirty="0" err="1">
                <a:solidFill>
                  <a:srgbClr val="FF0000"/>
                </a:solidFill>
                <a:latin typeface="Symbol" pitchFamily="18" charset="2"/>
                <a:cs typeface="Times New Roman (Hebrew)" pitchFamily="26" charset="-79"/>
              </a:rPr>
              <a:t>p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(s</a:t>
            </a:r>
            <a:r>
              <a:rPr kumimoji="0" lang="en-US" altLang="zh-CN" baseline="-25000" dirty="0">
                <a:solidFill>
                  <a:srgbClr val="FF0000"/>
                </a:solidFill>
                <a:cs typeface="Times New Roman (Hebrew)" pitchFamily="26" charset="-79"/>
              </a:rPr>
              <a:t>3</a:t>
            </a:r>
            <a:r>
              <a:rPr kumimoji="0" lang="en-US" altLang="zh-CN" dirty="0">
                <a:solidFill>
                  <a:srgbClr val="FF0000"/>
                </a:solidFill>
                <a:cs typeface="Times New Roman (Hebrew)" pitchFamily="26" charset="-79"/>
              </a:rPr>
              <a:t>) = 13/3</a:t>
            </a:r>
            <a:endParaRPr kumimoji="0" lang="en-US" altLang="he-IL" dirty="0">
              <a:solidFill>
                <a:srgbClr val="FF0000"/>
              </a:solidFill>
              <a:cs typeface="Times New Roman (Hebrew)" pitchFamily="26" charset="-79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63888" y="1864732"/>
            <a:ext cx="3200400" cy="2667000"/>
            <a:chOff x="3563888" y="2130152"/>
            <a:chExt cx="3200400" cy="2667000"/>
          </a:xfrm>
        </p:grpSpPr>
        <p:sp>
          <p:nvSpPr>
            <p:cNvPr id="23" name="Oval 3"/>
            <p:cNvSpPr>
              <a:spLocks noChangeArrowheads="1"/>
            </p:cNvSpPr>
            <p:nvPr/>
          </p:nvSpPr>
          <p:spPr bwMode="auto">
            <a:xfrm>
              <a:off x="3563888" y="2130152"/>
              <a:ext cx="685800" cy="6096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3563888" y="4187552"/>
              <a:ext cx="685800" cy="6096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6002288" y="2130152"/>
              <a:ext cx="685800" cy="6096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6078488" y="4111352"/>
              <a:ext cx="685800" cy="6096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4270326" y="2434952"/>
              <a:ext cx="17319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>
              <a:off x="6383288" y="2760390"/>
              <a:ext cx="0" cy="1350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9"/>
            <p:cNvSpPr>
              <a:spLocks noChangeShapeType="1"/>
            </p:cNvSpPr>
            <p:nvPr/>
          </p:nvSpPr>
          <p:spPr bwMode="auto">
            <a:xfrm>
              <a:off x="3868688" y="2760390"/>
              <a:ext cx="0" cy="142716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4270326" y="4492352"/>
              <a:ext cx="18081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3700413" y="2171427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 (Hebrew)" pitchFamily="26" charset="-79"/>
                </a:rPr>
                <a:t>s</a:t>
              </a:r>
              <a:r>
                <a:rPr kumimoji="0" lang="en-US" altLang="zh-CN" b="0" baseline="-25000">
                  <a:cs typeface="Times New Roman (Hebrew)" pitchFamily="26" charset="-79"/>
                </a:rPr>
                <a:t>0</a:t>
              </a:r>
              <a:endParaRPr kumimoji="0" lang="en-US" altLang="he-IL" b="0" baseline="-25000">
                <a:cs typeface="Times New Roman (Hebrew)" pitchFamily="26" charset="-79"/>
              </a:endParaRPr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6078488" y="2206352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 (Hebrew)" pitchFamily="26" charset="-79"/>
                </a:rPr>
                <a:t>s</a:t>
              </a:r>
              <a:r>
                <a:rPr kumimoji="0" lang="en-US" altLang="zh-CN" b="0" baseline="-25000">
                  <a:cs typeface="Times New Roman (Hebrew)" pitchFamily="26" charset="-79"/>
                </a:rPr>
                <a:t>1</a:t>
              </a:r>
              <a:endParaRPr kumimoji="0" lang="en-US" altLang="he-IL" b="0" baseline="-25000">
                <a:cs typeface="Times New Roman (Hebrew)" pitchFamily="26" charset="-79"/>
              </a:endParaRP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3716288" y="4263752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cs typeface="Times New Roman (Hebrew)" pitchFamily="26" charset="-79"/>
                </a:rPr>
                <a:t>s</a:t>
              </a:r>
              <a:r>
                <a:rPr kumimoji="0" lang="en-US" altLang="zh-CN" b="0" baseline="-25000">
                  <a:cs typeface="Times New Roman (Hebrew)" pitchFamily="26" charset="-79"/>
                </a:rPr>
                <a:t>3</a:t>
              </a:r>
              <a:endParaRPr kumimoji="0" lang="en-US" altLang="he-IL" b="0" baseline="-25000">
                <a:cs typeface="Times New Roman (Hebrew)" pitchFamily="26" charset="-79"/>
              </a:endParaRPr>
            </a:p>
          </p:txBody>
        </p:sp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6230888" y="4187552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 dirty="0">
                  <a:cs typeface="Times New Roman (Hebrew)" pitchFamily="26" charset="-79"/>
                </a:rPr>
                <a:t>s</a:t>
              </a:r>
              <a:r>
                <a:rPr kumimoji="0" lang="en-US" altLang="zh-CN" b="0" baseline="-25000" dirty="0">
                  <a:cs typeface="Times New Roman (Hebrew)" pitchFamily="26" charset="-79"/>
                </a:rPr>
                <a:t>2</a:t>
              </a:r>
              <a:endParaRPr kumimoji="0" lang="en-US" altLang="he-IL" b="0" baseline="-25000" dirty="0">
                <a:cs typeface="Times New Roman (Hebrew)" pitchFamily="26" charset="-79"/>
              </a:endParaRPr>
            </a:p>
          </p:txBody>
        </p:sp>
        <p:sp>
          <p:nvSpPr>
            <p:cNvPr id="53" name="Rectangle 17"/>
            <p:cNvSpPr>
              <a:spLocks noChangeArrowheads="1"/>
            </p:cNvSpPr>
            <p:nvPr/>
          </p:nvSpPr>
          <p:spPr bwMode="auto">
            <a:xfrm>
              <a:off x="4097288" y="258735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 (Hebrew)" pitchFamily="26" charset="-79"/>
                </a:rPr>
                <a:t>0</a:t>
              </a:r>
              <a:endParaRPr kumimoji="0" lang="en-US" altLang="en-US" b="0">
                <a:solidFill>
                  <a:srgbClr val="FF0000"/>
                </a:solidFill>
                <a:cs typeface="Times New Roman (Hebrew)" pitchFamily="26" charset="-79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5849888" y="258735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 (Hebrew)" pitchFamily="26" charset="-79"/>
                </a:rPr>
                <a:t>1</a:t>
              </a:r>
              <a:endParaRPr kumimoji="0" lang="en-US" altLang="en-US" b="0">
                <a:solidFill>
                  <a:srgbClr val="FF0000"/>
                </a:solidFill>
                <a:cs typeface="Times New Roman (Hebrew)" pitchFamily="26" charset="-79"/>
              </a:endParaRPr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>
              <a:off x="5849888" y="388275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 (Hebrew)" pitchFamily="26" charset="-79"/>
                </a:rPr>
                <a:t>2</a:t>
              </a:r>
              <a:endParaRPr kumimoji="0" lang="en-US" altLang="en-US" b="0">
                <a:solidFill>
                  <a:srgbClr val="FF0000"/>
                </a:solidFill>
                <a:cs typeface="Times New Roman (Hebrew)" pitchFamily="26" charset="-79"/>
              </a:endParaRP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4097288" y="388275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71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7145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286000" defTabSz="762000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0" hangingPunct="0">
                <a:buClrTx/>
                <a:buSzTx/>
                <a:buFontTx/>
                <a:buNone/>
              </a:pPr>
              <a:r>
                <a:rPr kumimoji="0" lang="en-US" altLang="zh-CN" b="0">
                  <a:solidFill>
                    <a:srgbClr val="FF0000"/>
                  </a:solidFill>
                  <a:cs typeface="Times New Roman (Hebrew)" pitchFamily="26" charset="-79"/>
                </a:rPr>
                <a:t>3</a:t>
              </a:r>
              <a:endParaRPr kumimoji="0" lang="en-US" altLang="en-US" b="0">
                <a:solidFill>
                  <a:srgbClr val="FF0000"/>
                </a:solidFill>
                <a:cs typeface="Times New Roman (Hebrew)" pitchFamily="26" charset="-79"/>
              </a:endParaRPr>
            </a:p>
          </p:txBody>
        </p:sp>
        <p:sp>
          <p:nvSpPr>
            <p:cNvPr id="57" name="Line 23"/>
            <p:cNvSpPr>
              <a:spLocks noChangeShapeType="1"/>
            </p:cNvSpPr>
            <p:nvPr/>
          </p:nvSpPr>
          <p:spPr bwMode="auto">
            <a:xfrm>
              <a:off x="4268738" y="2358752"/>
              <a:ext cx="173355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24"/>
            <p:cNvSpPr>
              <a:spLocks noChangeShapeType="1"/>
            </p:cNvSpPr>
            <p:nvPr/>
          </p:nvSpPr>
          <p:spPr bwMode="auto">
            <a:xfrm flipV="1">
              <a:off x="3944888" y="2749277"/>
              <a:ext cx="0" cy="1428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533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例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–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最优控制</a:t>
            </a:r>
          </a:p>
        </p:txBody>
      </p:sp>
      <p:sp>
        <p:nvSpPr>
          <p:cNvPr id="9" name="Oval 3"/>
          <p:cNvSpPr>
            <a:spLocks noChangeArrowheads="1"/>
          </p:cNvSpPr>
          <p:nvPr/>
        </p:nvSpPr>
        <p:spPr bwMode="auto">
          <a:xfrm>
            <a:off x="2915816" y="2492896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2915816" y="4550296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5354216" y="2492896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5430416" y="4474096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3622254" y="2797696"/>
            <a:ext cx="1731962" cy="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5735216" y="3123134"/>
            <a:ext cx="0" cy="135096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3220616" y="3123134"/>
            <a:ext cx="0" cy="14271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3622254" y="4855096"/>
            <a:ext cx="180816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67544" y="1272488"/>
            <a:ext cx="1561325" cy="232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zh-CN" dirty="0">
                <a:cs typeface="Times New Roman" panose="02020603050405020304" pitchFamily="18" charset="0"/>
              </a:rPr>
              <a:t>A={+1,-1}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γ</a:t>
            </a:r>
            <a:r>
              <a:rPr kumimoji="0" lang="en-US" altLang="zh-CN" dirty="0">
                <a:cs typeface="Times New Roman" panose="02020603050405020304" pitchFamily="18" charset="0"/>
              </a:rPr>
              <a:t> = 1/2</a:t>
            </a: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l-GR" altLang="zh-CN" dirty="0">
                <a:cs typeface="Times New Roman" panose="02020603050405020304" pitchFamily="18" charset="0"/>
              </a:rPr>
              <a:t>δ</a:t>
            </a:r>
            <a:r>
              <a:rPr kumimoji="0" lang="en-US" altLang="zh-CN" dirty="0"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i+a</a:t>
            </a:r>
            <a:endParaRPr kumimoji="0" lang="en-US" altLang="zh-CN" baseline="-250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altLang="zh-CN" dirty="0">
                <a:cs typeface="Times New Roman" panose="02020603050405020304" pitchFamily="18" charset="0"/>
              </a:rPr>
              <a:t>R(</a:t>
            </a:r>
            <a:r>
              <a:rPr kumimoji="0" lang="en-US" altLang="zh-CN" dirty="0" err="1">
                <a:cs typeface="Times New Roman" panose="02020603050405020304" pitchFamily="18" charset="0"/>
              </a:rPr>
              <a:t>s</a:t>
            </a:r>
            <a:r>
              <a:rPr kumimoji="0" lang="en-US" altLang="zh-CN" baseline="-25000" dirty="0" err="1">
                <a:cs typeface="Times New Roman" panose="02020603050405020304" pitchFamily="18" charset="0"/>
              </a:rPr>
              <a:t>i</a:t>
            </a:r>
            <a:r>
              <a:rPr kumimoji="0" lang="en-US" altLang="zh-CN" dirty="0" err="1">
                <a:cs typeface="Times New Roman" panose="02020603050405020304" pitchFamily="18" charset="0"/>
              </a:rPr>
              <a:t>,a</a:t>
            </a:r>
            <a:r>
              <a:rPr kumimoji="0" lang="en-US" altLang="zh-CN" dirty="0">
                <a:cs typeface="Times New Roman" panose="02020603050405020304" pitchFamily="18" charset="0"/>
              </a:rPr>
              <a:t>) = </a:t>
            </a:r>
            <a:r>
              <a:rPr kumimoji="0" lang="en-US" altLang="zh-CN" dirty="0" err="1">
                <a:cs typeface="Times New Roman" panose="02020603050405020304" pitchFamily="18" charset="0"/>
              </a:rPr>
              <a:t>i</a:t>
            </a:r>
            <a:endParaRPr kumimoji="0" lang="en-US" altLang="he-IL" dirty="0">
              <a:cs typeface="Times New Roman" panose="02020603050405020304" pitchFamily="18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3052341" y="2534171"/>
            <a:ext cx="40876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s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0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5430416" y="2569096"/>
            <a:ext cx="40876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s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1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068216" y="4626496"/>
            <a:ext cx="40876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s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3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5582816" y="4550296"/>
            <a:ext cx="40876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s</a:t>
            </a:r>
            <a:r>
              <a:rPr kumimoji="0" lang="en-US" altLang="zh-CN" b="0" baseline="-25000">
                <a:cs typeface="Times New Roman" panose="02020603050405020304" pitchFamily="18" charset="0"/>
              </a:rPr>
              <a:t>2</a:t>
            </a:r>
            <a:endParaRPr kumimoji="0" lang="en-US" altLang="he-IL" b="0" baseline="-25000">
              <a:cs typeface="Times New Roman" panose="02020603050405020304" pitchFamily="18" charset="0"/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3449216" y="2950096"/>
            <a:ext cx="33983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0</a:t>
            </a:r>
            <a:endParaRPr kumimoji="0" lang="en-US" altLang="en-US" b="0">
              <a:cs typeface="Times New Roman" panose="02020603050405020304" pitchFamily="18" charset="0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5201816" y="2950096"/>
            <a:ext cx="33983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1</a:t>
            </a:r>
            <a:endParaRPr kumimoji="0" lang="en-US" altLang="en-US" b="0">
              <a:cs typeface="Times New Roman" panose="02020603050405020304" pitchFamily="18" charset="0"/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201816" y="4245496"/>
            <a:ext cx="33983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2</a:t>
            </a:r>
            <a:endParaRPr kumimoji="0" lang="en-US" altLang="en-US" b="0">
              <a:cs typeface="Times New Roman" panose="02020603050405020304" pitchFamily="18" charset="0"/>
            </a:endParaRP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3449216" y="4245496"/>
            <a:ext cx="33655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buClrTx/>
              <a:buSzTx/>
              <a:buFontTx/>
              <a:buNone/>
            </a:pPr>
            <a:r>
              <a:rPr kumimoji="0" lang="en-US" altLang="zh-CN" b="0">
                <a:cs typeface="Times New Roman" panose="02020603050405020304" pitchFamily="18" charset="0"/>
              </a:rPr>
              <a:t>3</a:t>
            </a:r>
            <a:endParaRPr kumimoji="0" lang="en-US" altLang="en-US" b="0">
              <a:cs typeface="Times New Roman" panose="02020603050405020304" pitchFamily="18" charset="0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2169900" y="5660249"/>
            <a:ext cx="48042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71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145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defTabSz="762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/>
            <a:r>
              <a:rPr kumimoji="0" lang="el-GR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：根据状态</a:t>
            </a:r>
            <a:r>
              <a:rPr kumimoji="0"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动作值函数进行修改</a:t>
            </a:r>
            <a:endParaRPr kumimoji="0" lang="en-US" altLang="he-IL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3620666" y="2721496"/>
            <a:ext cx="1733550" cy="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 flipV="1">
            <a:off x="3296816" y="3112021"/>
            <a:ext cx="0" cy="142875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5811416" y="3121546"/>
            <a:ext cx="0" cy="13525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3620666" y="4931296"/>
            <a:ext cx="18081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811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动态规划 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最优控制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251521" y="1340768"/>
                <a:ext cx="8640960" cy="3924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571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7145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286000" defTabSz="762000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zh-CN" altLang="en-US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贪心策略</a:t>
                </a:r>
                <a:endParaRPr kumimoji="0" lang="en-US" altLang="zh-CN" dirty="0">
                  <a:solidFill>
                    <a:srgbClr val="0070C0"/>
                  </a:solidFill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0" lang="en-US" altLang="he-IL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0" lang="en-US" altLang="he-IL" i="1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he-IL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0" lang="en-US" altLang="he-IL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he-IL" i="1" dirty="0">
                            <a:latin typeface="Cambria Math"/>
                            <a:cs typeface="Times New Roman" panose="020206030504050203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kumimoji="0" lang="en-US" altLang="zh-CN" b="0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kumimoji="0" lang="en-US" altLang="zh-CN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b="0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zh-CN" altLang="en-US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zh-CN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altLang="zh-CN" b="0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b="0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p"/>
                </a:pPr>
                <a:r>
                  <a:rPr kumimoji="0" lang="el-GR" altLang="zh-CN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kumimoji="0" lang="en-US" altLang="zh-CN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kumimoji="0" lang="zh-CN" altLang="en-US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贪心策略</a:t>
                </a:r>
                <a:endParaRPr kumimoji="0" lang="en-US" altLang="zh-CN" dirty="0">
                  <a:solidFill>
                    <a:srgbClr val="0070C0"/>
                  </a:solidFill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以</a:t>
                </a:r>
                <a:r>
                  <a:rPr kumimoji="0"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1-</a:t>
                </a:r>
                <a:r>
                  <a:rPr kumimoji="0" lang="el-GR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ε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概率选择，</a:t>
                </a:r>
                <a:r>
                  <a:rPr kumimoji="0" lang="en-US" altLang="he-IL" dirty="0">
                    <a:ea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he-IL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0" lang="en-US" altLang="he-IL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he-IL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0" lang="en-US" altLang="he-IL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kumimoji="0" lang="en-US" altLang="zh-CN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he-IL" i="1" dirty="0">
                            <a:latin typeface="Cambria Math"/>
                            <a:cs typeface="Times New Roman" panose="020206030504050203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kumimoji="0" lang="en-US" altLang="zh-CN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kumimoji="0" lang="en-US" altLang="zh-CN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zh-CN" altLang="en-US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altLang="zh-CN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US" altLang="zh-CN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i="1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342900" eaLnBrk="0" hangingPunc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以</a:t>
                </a:r>
                <a:r>
                  <a:rPr kumimoji="0" lang="el-GR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ε</a:t>
                </a:r>
                <a:r>
                  <a:rPr kumimoji="0"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概率选择其他动作</a:t>
                </a:r>
                <a:endParaRPr kumimoji="0"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buClrTx/>
                  <a:buSzTx/>
                  <a:buFontTx/>
                  <a:buNone/>
                </a:pPr>
                <a:endParaRPr kumimoji="0" lang="en-US" altLang="he-IL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1" y="1340768"/>
                <a:ext cx="8640960" cy="3924793"/>
              </a:xfrm>
              <a:prstGeom prst="rect">
                <a:avLst/>
              </a:prstGeom>
              <a:blipFill rotWithShape="1">
                <a:blip r:embed="rId2"/>
                <a:stretch>
                  <a:fillRect l="-9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55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动态规划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- </a:t>
            </a:r>
            <a:r>
              <a:rPr lang="zh-CN" altLang="en-US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计算最优策略</a:t>
            </a:r>
            <a:r>
              <a:rPr lang="en-US" altLang="zh-CN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16463"/>
              </p:ext>
            </p:extLst>
          </p:nvPr>
        </p:nvGraphicFramePr>
        <p:xfrm>
          <a:off x="1477963" y="1556792"/>
          <a:ext cx="6096000" cy="292252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b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线性规划</a:t>
                      </a:r>
                      <a:endParaRPr lang="en-US" altLang="zh-CN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b="0" u="sng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策略评估</a:t>
                      </a:r>
                      <a:endParaRPr lang="en-US" altLang="zh-CN" b="0" u="sng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457200" lvl="1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zh-CN" b="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endParaRPr lang="en-US" altLang="zh-C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zh-CN" altLang="en-US" sz="1800" b="0" u="sng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最优控制</a:t>
                      </a:r>
                      <a:endParaRPr lang="en-US" altLang="zh-CN" sz="1800" b="0" u="sng" kern="1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US" altLang="zh-C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385759"/>
              </p:ext>
            </p:extLst>
          </p:nvPr>
        </p:nvGraphicFramePr>
        <p:xfrm>
          <a:off x="2450306" y="2636912"/>
          <a:ext cx="45464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546440" imgH="457200" progId="Equation.3">
                  <p:embed/>
                </p:oleObj>
              </mc:Choice>
              <mc:Fallback>
                <p:oleObj name="公式" r:id="rId2" imgW="454644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306" y="2636912"/>
                        <a:ext cx="45464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821683"/>
              </p:ext>
            </p:extLst>
          </p:nvPr>
        </p:nvGraphicFramePr>
        <p:xfrm>
          <a:off x="2495733" y="3789040"/>
          <a:ext cx="2679480" cy="50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679480" imgH="507960" progId="Equation.3">
                  <p:embed/>
                </p:oleObj>
              </mc:Choice>
              <mc:Fallback>
                <p:oleObj name="公式" r:id="rId4" imgW="267948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733" y="3789040"/>
                        <a:ext cx="2679480" cy="507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1314450" y="4869160"/>
            <a:ext cx="6515100" cy="1577975"/>
            <a:chOff x="847" y="1237"/>
            <a:chExt cx="4104" cy="994"/>
          </a:xfrm>
        </p:grpSpPr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847" y="1237"/>
            <a:ext cx="4104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476440" imgH="228600" progId="Equation.3">
                    <p:embed/>
                  </p:oleObj>
                </mc:Choice>
                <mc:Fallback>
                  <p:oleObj name="公式" r:id="rId6" imgW="2476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7" y="1237"/>
                          <a:ext cx="4104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141" y="1979"/>
              <a:ext cx="84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策略评估</a:t>
              </a:r>
              <a:endParaRPr lang="en-US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2695" y="1979"/>
              <a:ext cx="7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最优控制</a:t>
              </a:r>
              <a:endParaRPr lang="en-US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191" y="1537"/>
              <a:ext cx="471" cy="416"/>
            </a:xfrm>
            <a:custGeom>
              <a:avLst/>
              <a:gdLst>
                <a:gd name="T0" fmla="*/ 432 w 471"/>
                <a:gd name="T1" fmla="*/ 416 h 416"/>
                <a:gd name="T2" fmla="*/ 424 w 471"/>
                <a:gd name="T3" fmla="*/ 184 h 416"/>
                <a:gd name="T4" fmla="*/ 144 w 471"/>
                <a:gd name="T5" fmla="*/ 120 h 416"/>
                <a:gd name="T6" fmla="*/ 0 w 471"/>
                <a:gd name="T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416">
                  <a:moveTo>
                    <a:pt x="432" y="416"/>
                  </a:moveTo>
                  <a:cubicBezTo>
                    <a:pt x="451" y="324"/>
                    <a:pt x="471" y="233"/>
                    <a:pt x="424" y="184"/>
                  </a:cubicBezTo>
                  <a:cubicBezTo>
                    <a:pt x="376" y="134"/>
                    <a:pt x="214" y="150"/>
                    <a:pt x="144" y="120"/>
                  </a:cubicBezTo>
                  <a:cubicBezTo>
                    <a:pt x="73" y="89"/>
                    <a:pt x="36" y="4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1831" y="1561"/>
              <a:ext cx="1136" cy="392"/>
            </a:xfrm>
            <a:custGeom>
              <a:avLst/>
              <a:gdLst>
                <a:gd name="T0" fmla="*/ 1136 w 1136"/>
                <a:gd name="T1" fmla="*/ 392 h 392"/>
                <a:gd name="T2" fmla="*/ 872 w 1136"/>
                <a:gd name="T3" fmla="*/ 208 h 392"/>
                <a:gd name="T4" fmla="*/ 176 w 1136"/>
                <a:gd name="T5" fmla="*/ 168 h 392"/>
                <a:gd name="T6" fmla="*/ 0 w 113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6" h="392">
                  <a:moveTo>
                    <a:pt x="1136" y="392"/>
                  </a:moveTo>
                  <a:cubicBezTo>
                    <a:pt x="1083" y="318"/>
                    <a:pt x="1031" y="245"/>
                    <a:pt x="872" y="208"/>
                  </a:cubicBezTo>
                  <a:cubicBezTo>
                    <a:pt x="712" y="170"/>
                    <a:pt x="321" y="202"/>
                    <a:pt x="176" y="168"/>
                  </a:cubicBezTo>
                  <a:cubicBezTo>
                    <a:pt x="30" y="133"/>
                    <a:pt x="15" y="6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696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思考和讨论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4380" y="1484784"/>
            <a:ext cx="8075240" cy="52565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理解强化学习范式和概念学习的不同</a:t>
            </a:r>
            <a:endParaRPr lang="en-US" altLang="zh-CN" sz="20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理解离散型</a:t>
            </a:r>
            <a:r>
              <a:rPr lang="en-US" altLang="zh-CN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MDP</a:t>
            </a: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模型中各个要素</a:t>
            </a:r>
            <a:endParaRPr lang="en-US" altLang="zh-CN" sz="20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掌握动态规划方法</a:t>
            </a:r>
            <a:endParaRPr lang="en-US" altLang="zh-CN" sz="20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4000" b="1" dirty="0">
              <a:latin typeface="华文宋体" pitchFamily="2" charset="-122"/>
              <a:ea typeface="华文宋体" pitchFamily="2" charset="-122"/>
            </a:endParaRPr>
          </a:p>
          <a:p>
            <a:pPr>
              <a:buNone/>
            </a:pPr>
            <a:endParaRPr lang="zh-CN" altLang="en-US" sz="4000" b="1" dirty="0">
              <a:latin typeface="华文宋体" pitchFamily="2" charset="-122"/>
              <a:ea typeface="华文宋体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85800" y="23488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谢 谢 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536" y="1484784"/>
            <a:ext cx="8352928" cy="451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Aft>
                <a:spcPts val="600"/>
              </a:spcAft>
              <a:buClrTx/>
              <a:buSzPts val="2400"/>
            </a:pPr>
            <a:r>
              <a:rPr lang="zh-CN" altLang="zh-CN" sz="2000" b="1" kern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部分一：强化学习基础（</a:t>
            </a:r>
            <a:r>
              <a:rPr lang="en-US" altLang="zh-CN" sz="2000" b="1" kern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4</a:t>
            </a:r>
            <a:r>
              <a:rPr lang="zh-CN" altLang="zh-CN" sz="2000" b="1" kern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个主题）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基础理论与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基本概念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、蒙特卡洛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与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时序差分学习、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函数逼近、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策略梯度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与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深度强化学习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、在线与离线强化学习</a:t>
            </a:r>
            <a:endParaRPr lang="en-US" altLang="zh-CN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3210" indent="-283210" algn="l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kern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部分二：多智能体系统基础（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个主题）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多智能体系统简介、博弈论与纳什均衡、经典多智能体算法</a:t>
            </a:r>
            <a:endParaRPr lang="en-US" altLang="zh-CN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3210" indent="-28321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部分三：多智能体强化学习（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3~4</a:t>
            </a:r>
            <a:r>
              <a:rPr lang="zh-CN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个主题）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中心化训练与分散执行、合作多智能体算法、竞争与混合场景算法</a:t>
            </a:r>
            <a:endParaRPr lang="zh-CN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210" indent="-28321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部分四：高级主题与应用（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个主题）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大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语言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模型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中的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强化学习</a:t>
            </a:r>
            <a:r>
              <a:rPr lang="zh-CN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多智能体强化学习前沿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邀请报告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727C18-37DA-A7E9-F1EB-E37FFFDF8493}"/>
              </a:ext>
            </a:extLst>
          </p:cNvPr>
          <p:cNvSpPr/>
          <p:nvPr/>
        </p:nvSpPr>
        <p:spPr>
          <a:xfrm>
            <a:off x="899592" y="6165304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每个主题大约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2-4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小时的课堂授课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课程评估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528" y="1417638"/>
            <a:ext cx="8496944" cy="500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课程考评方式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考勤：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分。每学期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次点名。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课程作业：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分。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次课后的小实验练习。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课程实践：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分。共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全选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，小组大作业，每组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课程项目：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分。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题中选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题，每组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人。评价标准为系统和论文、专利等。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2400"/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algn="ctr">
              <a:lnSpc>
                <a:spcPct val="150000"/>
              </a:lnSpc>
              <a:buSzPts val="2400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提交网址：采用课程自主代码训练平台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(DODO)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algn="ctr">
              <a:lnSpc>
                <a:spcPct val="150000"/>
              </a:lnSpc>
              <a:buSzPts val="2400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实现代码提交、验证。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课程资源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605" y="1417955"/>
            <a:ext cx="8352790" cy="5104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上交张伟楠</a:t>
            </a: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课程网页：https://wnzhang.net/teaching/sjtu-rl-2024/index.html</a:t>
            </a:r>
          </a:p>
          <a:p>
            <a:pPr algn="l"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课件下载：https://wnzhang.net/teaching/sjtu-rl-2024/slides/12-13-marl.pdf</a:t>
            </a:r>
          </a:p>
          <a:p>
            <a:pPr algn="l"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视频网站：https://www.bilibili.com/video/BV1Qopze2E1M/?spm_id_from=333.337.</a:t>
            </a:r>
          </a:p>
          <a:p>
            <a:pPr algn="l"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search-card.all.click&amp;vd_source=de2e9219f23447529ee6fd993443a984</a:t>
            </a: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西湖大学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WindyLab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课件下载：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https://github.com/MathFoundationRL/Book-Mathmatical-Foundation-of-Reinforcement-Learning</a:t>
            </a: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视频网站：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https://space.bilibili.com/2044042934?spm_id_from=333.1369.opus.</a:t>
            </a: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module_author_name.click</a:t>
            </a: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斯坦福大学</a:t>
            </a: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视频网站：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https://web.stanford.edu/class/cs234/</a:t>
            </a: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王树森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(Meta)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SzPts val="2400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视频网站：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https://www.youtube.com/watch?v=vmkRMvhCW5c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470025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第一讲：强化学习基础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1600" y="3933056"/>
            <a:ext cx="7200800" cy="235111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itchFamily="49" charset="-122"/>
                <a:ea typeface="黑体" pitchFamily="49" charset="-122"/>
              </a:rPr>
              <a:t>强化学习问题和范式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高  阳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大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起源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MDP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动态规划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4000" b="1" dirty="0">
              <a:latin typeface="华文宋体" pitchFamily="2" charset="-122"/>
              <a:ea typeface="华文宋体" pitchFamily="2" charset="-122"/>
            </a:endParaRPr>
          </a:p>
          <a:p>
            <a:pPr>
              <a:buNone/>
            </a:pPr>
            <a:endParaRPr lang="zh-CN" altLang="en-US" sz="4000" b="1" dirty="0">
              <a:latin typeface="华文宋体" pitchFamily="2" charset="-122"/>
              <a:ea typeface="华文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7096</TotalTime>
  <Words>2341</Words>
  <Application>Microsoft Office PowerPoint</Application>
  <PresentationFormat>全屏显示(4:3)</PresentationFormat>
  <Paragraphs>420</Paragraphs>
  <Slides>47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等线</vt:lpstr>
      <vt:lpstr>黑体</vt:lpstr>
      <vt:lpstr>华文宋体</vt:lpstr>
      <vt:lpstr>Arial</vt:lpstr>
      <vt:lpstr>Calibri</vt:lpstr>
      <vt:lpstr>Cambria Math</vt:lpstr>
      <vt:lpstr>Comic Sans MS</vt:lpstr>
      <vt:lpstr>Helvetica</vt:lpstr>
      <vt:lpstr>Symbol</vt:lpstr>
      <vt:lpstr>Times New Roman</vt:lpstr>
      <vt:lpstr>Wingdings</vt:lpstr>
      <vt:lpstr>Office 主题</vt:lpstr>
      <vt:lpstr>公式</vt:lpstr>
      <vt:lpstr>多智能体系统与强化学习</vt:lpstr>
      <vt:lpstr>课程信息</vt:lpstr>
      <vt:lpstr>任课老师</vt:lpstr>
      <vt:lpstr>参考教材</vt:lpstr>
      <vt:lpstr>课程内容</vt:lpstr>
      <vt:lpstr>课程评估</vt:lpstr>
      <vt:lpstr>课程资源</vt:lpstr>
      <vt:lpstr>第一讲：强化学习基础</vt:lpstr>
      <vt:lpstr>大 纲</vt:lpstr>
      <vt:lpstr>大 纲</vt:lpstr>
      <vt:lpstr>起 源</vt:lpstr>
      <vt:lpstr>最早的“人机大战”</vt:lpstr>
      <vt:lpstr>   启发式搜索</vt:lpstr>
      <vt:lpstr>从认知的角度</vt:lpstr>
      <vt:lpstr>强化学习问题</vt:lpstr>
      <vt:lpstr>三类机器学习的方法</vt:lpstr>
      <vt:lpstr>三类机器学习的方法</vt:lpstr>
      <vt:lpstr>概念学习 VS 交互学习 </vt:lpstr>
      <vt:lpstr>挑 战</vt:lpstr>
      <vt:lpstr>大 纲</vt:lpstr>
      <vt:lpstr>一个例子</vt:lpstr>
      <vt:lpstr>强化学习要素</vt:lpstr>
      <vt:lpstr>强化学习要素</vt:lpstr>
      <vt:lpstr>数学模型 - MDP</vt:lpstr>
      <vt:lpstr>MDP模型 – 状态和动作</vt:lpstr>
      <vt:lpstr>MDP模型 – 奖赏</vt:lpstr>
      <vt:lpstr>MDP模型 – 轨迹</vt:lpstr>
      <vt:lpstr>MDP模型 –动作选择</vt:lpstr>
      <vt:lpstr>例：N-臂老虎机</vt:lpstr>
      <vt:lpstr>MDP模型 – 返回函数</vt:lpstr>
      <vt:lpstr>MDP模型 – 返回函数</vt:lpstr>
      <vt:lpstr>MDP模型 –动作选择</vt:lpstr>
      <vt:lpstr>监督学习 VS 强化学习</vt:lpstr>
      <vt:lpstr>MDP模型 – 小结</vt:lpstr>
      <vt:lpstr>大 纲</vt:lpstr>
      <vt:lpstr>动态规划</vt:lpstr>
      <vt:lpstr>动态规划 – 值函数</vt:lpstr>
      <vt:lpstr>动态规划 – 策略评估</vt:lpstr>
      <vt:lpstr>例–策略评估</vt:lpstr>
      <vt:lpstr>例–策略评估</vt:lpstr>
      <vt:lpstr>动态规划 – 最优控制</vt:lpstr>
      <vt:lpstr>例–最优控制</vt:lpstr>
      <vt:lpstr>例–最优控制</vt:lpstr>
      <vt:lpstr>动态规划 - 最优控制</vt:lpstr>
      <vt:lpstr>动态规划 - 计算最优策略 </vt:lpstr>
      <vt:lpstr>思考和讨论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计算思维之人工智能</dc:title>
  <dc:creator>高阳</dc:creator>
  <cp:lastModifiedBy>gaoy@nju.edu.cn</cp:lastModifiedBy>
  <cp:revision>338</cp:revision>
  <dcterms:created xsi:type="dcterms:W3CDTF">2012-05-02T00:33:57Z</dcterms:created>
  <dcterms:modified xsi:type="dcterms:W3CDTF">2025-02-20T02:55:08Z</dcterms:modified>
</cp:coreProperties>
</file>